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sldIdLst>
    <p:sldId id="256" r:id="rId2"/>
    <p:sldId id="264" r:id="rId3"/>
    <p:sldId id="257" r:id="rId4"/>
    <p:sldId id="259" r:id="rId5"/>
    <p:sldId id="260" r:id="rId6"/>
    <p:sldId id="265" r:id="rId7"/>
    <p:sldId id="261" r:id="rId8"/>
    <p:sldId id="262" r:id="rId9"/>
    <p:sldId id="266" r:id="rId10"/>
    <p:sldId id="263"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7"/>
  </p:normalViewPr>
  <p:slideViewPr>
    <p:cSldViewPr snapToGrid="0" snapToObjects="1">
      <p:cViewPr>
        <p:scale>
          <a:sx n="92" d="100"/>
          <a:sy n="92" d="100"/>
        </p:scale>
        <p:origin x="144"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40BB0-48CA-C54D-B81E-81E69B4892C6}" type="doc">
      <dgm:prSet loTypeId="urn:microsoft.com/office/officeart/2005/8/layout/hProcess11" loCatId="" qsTypeId="urn:microsoft.com/office/officeart/2005/8/quickstyle/simple1" qsCatId="simple" csTypeId="urn:microsoft.com/office/officeart/2005/8/colors/accent1_2" csCatId="accent1" phldr="1"/>
      <dgm:spPr/>
    </dgm:pt>
    <dgm:pt modelId="{3203F826-BD41-014A-BE5B-51CC72D41257}">
      <dgm:prSet phldrT="[Text]" custT="1"/>
      <dgm:spPr/>
      <dgm:t>
        <a:bodyPr/>
        <a:lstStyle/>
        <a:p>
          <a:r>
            <a:rPr lang="en-US" sz="1400" dirty="0">
              <a:latin typeface="Times New Roman" panose="02020603050405020304" pitchFamily="18" charset="0"/>
              <a:cs typeface="Times New Roman" panose="02020603050405020304" pitchFamily="18" charset="0"/>
            </a:rPr>
            <a:t>1985 – Surgeon General C. Everett Koop declared domestic violence to be a public health problem (</a:t>
          </a:r>
          <a:r>
            <a:rPr lang="en-US" sz="1400" dirty="0" err="1">
              <a:latin typeface="Times New Roman" panose="02020603050405020304" pitchFamily="18" charset="0"/>
              <a:cs typeface="Times New Roman" panose="02020603050405020304" pitchFamily="18" charset="0"/>
            </a:rPr>
            <a:t>Mezey</a:t>
          </a:r>
          <a:r>
            <a:rPr lang="en-US" sz="1400" dirty="0">
              <a:latin typeface="Times New Roman" panose="02020603050405020304" pitchFamily="18" charset="0"/>
              <a:cs typeface="Times New Roman" panose="02020603050405020304" pitchFamily="18" charset="0"/>
            </a:rPr>
            <a:t> et al., 2003, p.746)</a:t>
          </a:r>
          <a:endParaRPr lang="en-US" sz="1400" dirty="0"/>
        </a:p>
      </dgm:t>
    </dgm:pt>
    <dgm:pt modelId="{D37B901E-053C-2B45-A501-6F7EBC285B5E}" type="parTrans" cxnId="{EB2EF7D5-355F-E14A-B4E8-29BE131A6794}">
      <dgm:prSet/>
      <dgm:spPr/>
      <dgm:t>
        <a:bodyPr/>
        <a:lstStyle/>
        <a:p>
          <a:endParaRPr lang="en-US" sz="2400"/>
        </a:p>
      </dgm:t>
    </dgm:pt>
    <dgm:pt modelId="{BBB9B823-01CE-C240-8FD5-FC0F6D8BD9F6}" type="sibTrans" cxnId="{EB2EF7D5-355F-E14A-B4E8-29BE131A6794}">
      <dgm:prSet/>
      <dgm:spPr/>
      <dgm:t>
        <a:bodyPr/>
        <a:lstStyle/>
        <a:p>
          <a:endParaRPr lang="en-US" sz="2400"/>
        </a:p>
      </dgm:t>
    </dgm:pt>
    <dgm:pt modelId="{CD80CB90-5971-DE40-B796-0E92E231EE38}">
      <dgm:prSet phldrT="[Text]" custT="1"/>
      <dgm:spPr/>
      <dgm:t>
        <a:bodyPr/>
        <a:lstStyle/>
        <a:p>
          <a:r>
            <a:rPr lang="en-US" sz="1400" dirty="0">
              <a:latin typeface="Times New Roman" panose="02020603050405020304" pitchFamily="18" charset="0"/>
              <a:cs typeface="Times New Roman" panose="02020603050405020304" pitchFamily="18" charset="0"/>
            </a:rPr>
            <a:t>1992 - Joint Commission on Accreditation of Healthcare Organizations emphasized identification, evaluation, and care of adult victims of domestic violence. (</a:t>
          </a:r>
          <a:r>
            <a:rPr lang="en-US" sz="1400" dirty="0" err="1">
              <a:latin typeface="Times New Roman" panose="02020603050405020304" pitchFamily="18" charset="0"/>
              <a:cs typeface="Times New Roman" panose="02020603050405020304" pitchFamily="18" charset="0"/>
            </a:rPr>
            <a:t>Mezey</a:t>
          </a:r>
          <a:r>
            <a:rPr lang="en-US" sz="1400" dirty="0">
              <a:latin typeface="Times New Roman" panose="02020603050405020304" pitchFamily="18" charset="0"/>
              <a:cs typeface="Times New Roman" panose="02020603050405020304" pitchFamily="18" charset="0"/>
            </a:rPr>
            <a:t> et al., 2003, p.745)</a:t>
          </a:r>
          <a:endParaRPr lang="en-US" sz="1400" dirty="0"/>
        </a:p>
      </dgm:t>
    </dgm:pt>
    <dgm:pt modelId="{CD6C79E9-371A-5743-86E2-236CDCAE73F2}" type="parTrans" cxnId="{773DAD5C-A548-684B-B935-F609E5A3C635}">
      <dgm:prSet/>
      <dgm:spPr/>
      <dgm:t>
        <a:bodyPr/>
        <a:lstStyle/>
        <a:p>
          <a:endParaRPr lang="en-US" sz="2400"/>
        </a:p>
      </dgm:t>
    </dgm:pt>
    <dgm:pt modelId="{F223FD6D-060D-424B-A0CD-23E519854D8A}" type="sibTrans" cxnId="{773DAD5C-A548-684B-B935-F609E5A3C635}">
      <dgm:prSet/>
      <dgm:spPr/>
      <dgm:t>
        <a:bodyPr/>
        <a:lstStyle/>
        <a:p>
          <a:endParaRPr lang="en-US" sz="2400"/>
        </a:p>
      </dgm:t>
    </dgm:pt>
    <dgm:pt modelId="{1FB41493-EA54-C74D-95AC-7E13908E0C69}">
      <dgm:prSet phldrT="[Text]" custT="1"/>
      <dgm:spPr/>
      <dgm:t>
        <a:bodyPr/>
        <a:lstStyle/>
        <a:p>
          <a:r>
            <a:rPr lang="en-US" sz="1400" dirty="0">
              <a:latin typeface="Times New Roman" panose="02020603050405020304" pitchFamily="18" charset="0"/>
              <a:cs typeface="Times New Roman" panose="02020603050405020304" pitchFamily="18" charset="0"/>
            </a:rPr>
            <a:t>1992 - Centers for Disease Control established a national center for prevention of domestic violence against women. (</a:t>
          </a:r>
          <a:r>
            <a:rPr lang="en-US" sz="1400" dirty="0" err="1">
              <a:latin typeface="Times New Roman" panose="02020603050405020304" pitchFamily="18" charset="0"/>
              <a:cs typeface="Times New Roman" panose="02020603050405020304" pitchFamily="18" charset="0"/>
            </a:rPr>
            <a:t>Mezey</a:t>
          </a:r>
          <a:r>
            <a:rPr lang="en-US" sz="1400" dirty="0">
              <a:latin typeface="Times New Roman" panose="02020603050405020304" pitchFamily="18" charset="0"/>
              <a:cs typeface="Times New Roman" panose="02020603050405020304" pitchFamily="18" charset="0"/>
            </a:rPr>
            <a:t> et al., 2003, p.746)</a:t>
          </a:r>
          <a:endParaRPr lang="en-US" sz="1400" dirty="0"/>
        </a:p>
      </dgm:t>
    </dgm:pt>
    <dgm:pt modelId="{4D93D122-7B06-5446-9A60-1C80F51FF8A6}" type="parTrans" cxnId="{B7BDA740-1FA3-FA4C-B7A6-084778B59BA9}">
      <dgm:prSet/>
      <dgm:spPr/>
      <dgm:t>
        <a:bodyPr/>
        <a:lstStyle/>
        <a:p>
          <a:endParaRPr lang="en-US" sz="2400"/>
        </a:p>
      </dgm:t>
    </dgm:pt>
    <dgm:pt modelId="{4F973F68-7D94-AE47-80B7-7D776ACC3EEE}" type="sibTrans" cxnId="{B7BDA740-1FA3-FA4C-B7A6-084778B59BA9}">
      <dgm:prSet/>
      <dgm:spPr/>
      <dgm:t>
        <a:bodyPr/>
        <a:lstStyle/>
        <a:p>
          <a:endParaRPr lang="en-US" sz="2400"/>
        </a:p>
      </dgm:t>
    </dgm:pt>
    <dgm:pt modelId="{43A2AF0B-E51C-DE46-8F61-09B9C816B4E7}">
      <dgm:prSet phldrT="[Text]" custT="1"/>
      <dgm:spPr/>
      <dgm:t>
        <a:bodyPr/>
        <a:lstStyle/>
        <a:p>
          <a:r>
            <a:rPr lang="en-US" sz="1400" dirty="0">
              <a:latin typeface="Times New Roman" panose="02020603050405020304" pitchFamily="18" charset="0"/>
              <a:cs typeface="Times New Roman" panose="02020603050405020304" pitchFamily="18" charset="0"/>
            </a:rPr>
            <a:t>2007 - Bureau of Justice Statistics reported intimate partners committed 14 percent of all murders in the United States, which equates to 2,340 deaths with approximately 1,640 homicides of women because of partner violence alone. (Bianchi et al., 2014, p. 90)</a:t>
          </a:r>
          <a:endParaRPr lang="en-US" sz="1400" dirty="0"/>
        </a:p>
      </dgm:t>
    </dgm:pt>
    <dgm:pt modelId="{6FA8ECF1-4FD9-2A46-91C9-C8A119D0B423}" type="parTrans" cxnId="{40742CDA-C893-D145-9953-0C8D178F8822}">
      <dgm:prSet/>
      <dgm:spPr/>
      <dgm:t>
        <a:bodyPr/>
        <a:lstStyle/>
        <a:p>
          <a:endParaRPr lang="en-US" sz="2400"/>
        </a:p>
      </dgm:t>
    </dgm:pt>
    <dgm:pt modelId="{64F24351-46CF-0E41-BE24-24418BF019FD}" type="sibTrans" cxnId="{40742CDA-C893-D145-9953-0C8D178F8822}">
      <dgm:prSet/>
      <dgm:spPr/>
      <dgm:t>
        <a:bodyPr/>
        <a:lstStyle/>
        <a:p>
          <a:endParaRPr lang="en-US" sz="2400"/>
        </a:p>
      </dgm:t>
    </dgm:pt>
    <dgm:pt modelId="{B34A6DD8-4C27-6443-9437-C9DFA8A759AE}" type="pres">
      <dgm:prSet presAssocID="{28640BB0-48CA-C54D-B81E-81E69B4892C6}" presName="Name0" presStyleCnt="0">
        <dgm:presLayoutVars>
          <dgm:dir/>
          <dgm:resizeHandles val="exact"/>
        </dgm:presLayoutVars>
      </dgm:prSet>
      <dgm:spPr/>
    </dgm:pt>
    <dgm:pt modelId="{911F555C-8ECA-1E4D-9D22-E4104DE70EC9}" type="pres">
      <dgm:prSet presAssocID="{28640BB0-48CA-C54D-B81E-81E69B4892C6}" presName="arrow" presStyleLbl="bgShp" presStyleIdx="0" presStyleCnt="1"/>
      <dgm:spPr/>
    </dgm:pt>
    <dgm:pt modelId="{78E67AAD-66D5-8747-A6B9-1622998F6CEA}" type="pres">
      <dgm:prSet presAssocID="{28640BB0-48CA-C54D-B81E-81E69B4892C6}" presName="points" presStyleCnt="0"/>
      <dgm:spPr/>
    </dgm:pt>
    <dgm:pt modelId="{A4D40536-6F17-444B-BFB6-2C95E6E83A0D}" type="pres">
      <dgm:prSet presAssocID="{3203F826-BD41-014A-BE5B-51CC72D41257}" presName="compositeA" presStyleCnt="0"/>
      <dgm:spPr/>
    </dgm:pt>
    <dgm:pt modelId="{CB19A11D-9DA0-B645-8DC5-BB647A86C94D}" type="pres">
      <dgm:prSet presAssocID="{3203F826-BD41-014A-BE5B-51CC72D41257}" presName="textA" presStyleLbl="revTx" presStyleIdx="0" presStyleCnt="4" custScaleX="518676" custScaleY="117373">
        <dgm:presLayoutVars>
          <dgm:bulletEnabled val="1"/>
        </dgm:presLayoutVars>
      </dgm:prSet>
      <dgm:spPr/>
    </dgm:pt>
    <dgm:pt modelId="{E22448FE-8492-D74A-83E9-B6D060D450EE}" type="pres">
      <dgm:prSet presAssocID="{3203F826-BD41-014A-BE5B-51CC72D41257}" presName="circleA" presStyleLbl="node1" presStyleIdx="0" presStyleCnt="4"/>
      <dgm:spPr/>
    </dgm:pt>
    <dgm:pt modelId="{081579B6-4C4E-914D-958A-89F1F16A3267}" type="pres">
      <dgm:prSet presAssocID="{3203F826-BD41-014A-BE5B-51CC72D41257}" presName="spaceA" presStyleCnt="0"/>
      <dgm:spPr/>
    </dgm:pt>
    <dgm:pt modelId="{DE8F19FA-34EE-564A-A13E-2B98D5A05A31}" type="pres">
      <dgm:prSet presAssocID="{BBB9B823-01CE-C240-8FD5-FC0F6D8BD9F6}" presName="space" presStyleCnt="0"/>
      <dgm:spPr/>
    </dgm:pt>
    <dgm:pt modelId="{CE0EDBFB-1498-7041-BEFF-30E0108C4EC5}" type="pres">
      <dgm:prSet presAssocID="{CD80CB90-5971-DE40-B796-0E92E231EE38}" presName="compositeB" presStyleCnt="0"/>
      <dgm:spPr/>
    </dgm:pt>
    <dgm:pt modelId="{68295DD3-4D5E-BE45-AA37-782EC3492A58}" type="pres">
      <dgm:prSet presAssocID="{CD80CB90-5971-DE40-B796-0E92E231EE38}" presName="textB" presStyleLbl="revTx" presStyleIdx="1" presStyleCnt="4" custScaleX="427396" custScaleY="107640">
        <dgm:presLayoutVars>
          <dgm:bulletEnabled val="1"/>
        </dgm:presLayoutVars>
      </dgm:prSet>
      <dgm:spPr/>
    </dgm:pt>
    <dgm:pt modelId="{6F84DFEF-05C3-A143-B7E7-8592258E6CCF}" type="pres">
      <dgm:prSet presAssocID="{CD80CB90-5971-DE40-B796-0E92E231EE38}" presName="circleB" presStyleLbl="node1" presStyleIdx="1" presStyleCnt="4"/>
      <dgm:spPr/>
    </dgm:pt>
    <dgm:pt modelId="{FC5C0A9A-6697-E543-A33C-D163D4567864}" type="pres">
      <dgm:prSet presAssocID="{CD80CB90-5971-DE40-B796-0E92E231EE38}" presName="spaceB" presStyleCnt="0"/>
      <dgm:spPr/>
    </dgm:pt>
    <dgm:pt modelId="{DAF32973-6185-1B4B-9231-9D437392B8D3}" type="pres">
      <dgm:prSet presAssocID="{F223FD6D-060D-424B-A0CD-23E519854D8A}" presName="space" presStyleCnt="0"/>
      <dgm:spPr/>
    </dgm:pt>
    <dgm:pt modelId="{076B4868-10A0-1647-A927-34EED5CF452E}" type="pres">
      <dgm:prSet presAssocID="{1FB41493-EA54-C74D-95AC-7E13908E0C69}" presName="compositeA" presStyleCnt="0"/>
      <dgm:spPr/>
    </dgm:pt>
    <dgm:pt modelId="{C283664B-FA26-F146-8162-851DC4E28C47}" type="pres">
      <dgm:prSet presAssocID="{1FB41493-EA54-C74D-95AC-7E13908E0C69}" presName="textA" presStyleLbl="revTx" presStyleIdx="2" presStyleCnt="4" custScaleX="535248" custScaleY="122405" custLinFactNeighborX="-21359" custLinFactNeighborY="-39436">
        <dgm:presLayoutVars>
          <dgm:bulletEnabled val="1"/>
        </dgm:presLayoutVars>
      </dgm:prSet>
      <dgm:spPr/>
    </dgm:pt>
    <dgm:pt modelId="{C6DE3A73-C762-A241-8CED-31E360E289AB}" type="pres">
      <dgm:prSet presAssocID="{1FB41493-EA54-C74D-95AC-7E13908E0C69}" presName="circleA" presStyleLbl="node1" presStyleIdx="2" presStyleCnt="4"/>
      <dgm:spPr/>
    </dgm:pt>
    <dgm:pt modelId="{953DDAD8-B5A5-9044-91C3-B6A9A7121D28}" type="pres">
      <dgm:prSet presAssocID="{1FB41493-EA54-C74D-95AC-7E13908E0C69}" presName="spaceA" presStyleCnt="0"/>
      <dgm:spPr/>
    </dgm:pt>
    <dgm:pt modelId="{7BDD47AE-A6BD-F54A-B84C-A5CA15B0664F}" type="pres">
      <dgm:prSet presAssocID="{4F973F68-7D94-AE47-80B7-7D776ACC3EEE}" presName="space" presStyleCnt="0"/>
      <dgm:spPr/>
    </dgm:pt>
    <dgm:pt modelId="{3FA26A0C-998D-F048-89FF-B974DAAD0D37}" type="pres">
      <dgm:prSet presAssocID="{43A2AF0B-E51C-DE46-8F61-09B9C816B4E7}" presName="compositeB" presStyleCnt="0"/>
      <dgm:spPr/>
    </dgm:pt>
    <dgm:pt modelId="{96695115-391D-A442-9D10-4096A8A4007D}" type="pres">
      <dgm:prSet presAssocID="{43A2AF0B-E51C-DE46-8F61-09B9C816B4E7}" presName="textB" presStyleLbl="revTx" presStyleIdx="3" presStyleCnt="4" custScaleX="473341" custScaleY="108124">
        <dgm:presLayoutVars>
          <dgm:bulletEnabled val="1"/>
        </dgm:presLayoutVars>
      </dgm:prSet>
      <dgm:spPr/>
    </dgm:pt>
    <dgm:pt modelId="{56F0D56A-8514-714A-8363-B1A8BEF89AAE}" type="pres">
      <dgm:prSet presAssocID="{43A2AF0B-E51C-DE46-8F61-09B9C816B4E7}" presName="circleB" presStyleLbl="node1" presStyleIdx="3" presStyleCnt="4"/>
      <dgm:spPr/>
    </dgm:pt>
    <dgm:pt modelId="{46FE6F50-BB6F-7041-A96F-F277B632F8FD}" type="pres">
      <dgm:prSet presAssocID="{43A2AF0B-E51C-DE46-8F61-09B9C816B4E7}" presName="spaceB" presStyleCnt="0"/>
      <dgm:spPr/>
    </dgm:pt>
  </dgm:ptLst>
  <dgm:cxnLst>
    <dgm:cxn modelId="{49F15C22-FA1E-FB4D-A7F2-5D8907933726}" type="presOf" srcId="{1FB41493-EA54-C74D-95AC-7E13908E0C69}" destId="{C283664B-FA26-F146-8162-851DC4E28C47}" srcOrd="0" destOrd="0" presId="urn:microsoft.com/office/officeart/2005/8/layout/hProcess11"/>
    <dgm:cxn modelId="{B7BDA740-1FA3-FA4C-B7A6-084778B59BA9}" srcId="{28640BB0-48CA-C54D-B81E-81E69B4892C6}" destId="{1FB41493-EA54-C74D-95AC-7E13908E0C69}" srcOrd="2" destOrd="0" parTransId="{4D93D122-7B06-5446-9A60-1C80F51FF8A6}" sibTransId="{4F973F68-7D94-AE47-80B7-7D776ACC3EEE}"/>
    <dgm:cxn modelId="{3321AD51-49CC-5241-9299-2F55BD87D068}" type="presOf" srcId="{CD80CB90-5971-DE40-B796-0E92E231EE38}" destId="{68295DD3-4D5E-BE45-AA37-782EC3492A58}" srcOrd="0" destOrd="0" presId="urn:microsoft.com/office/officeart/2005/8/layout/hProcess11"/>
    <dgm:cxn modelId="{773DAD5C-A548-684B-B935-F609E5A3C635}" srcId="{28640BB0-48CA-C54D-B81E-81E69B4892C6}" destId="{CD80CB90-5971-DE40-B796-0E92E231EE38}" srcOrd="1" destOrd="0" parTransId="{CD6C79E9-371A-5743-86E2-236CDCAE73F2}" sibTransId="{F223FD6D-060D-424B-A0CD-23E519854D8A}"/>
    <dgm:cxn modelId="{D831508D-C985-0B43-B488-F45E294F0977}" type="presOf" srcId="{43A2AF0B-E51C-DE46-8F61-09B9C816B4E7}" destId="{96695115-391D-A442-9D10-4096A8A4007D}" srcOrd="0" destOrd="0" presId="urn:microsoft.com/office/officeart/2005/8/layout/hProcess11"/>
    <dgm:cxn modelId="{2735C3A1-A453-4C4F-AB28-98F252109A4C}" type="presOf" srcId="{3203F826-BD41-014A-BE5B-51CC72D41257}" destId="{CB19A11D-9DA0-B645-8DC5-BB647A86C94D}" srcOrd="0" destOrd="0" presId="urn:microsoft.com/office/officeart/2005/8/layout/hProcess11"/>
    <dgm:cxn modelId="{EB2EF7D5-355F-E14A-B4E8-29BE131A6794}" srcId="{28640BB0-48CA-C54D-B81E-81E69B4892C6}" destId="{3203F826-BD41-014A-BE5B-51CC72D41257}" srcOrd="0" destOrd="0" parTransId="{D37B901E-053C-2B45-A501-6F7EBC285B5E}" sibTransId="{BBB9B823-01CE-C240-8FD5-FC0F6D8BD9F6}"/>
    <dgm:cxn modelId="{40742CDA-C893-D145-9953-0C8D178F8822}" srcId="{28640BB0-48CA-C54D-B81E-81E69B4892C6}" destId="{43A2AF0B-E51C-DE46-8F61-09B9C816B4E7}" srcOrd="3" destOrd="0" parTransId="{6FA8ECF1-4FD9-2A46-91C9-C8A119D0B423}" sibTransId="{64F24351-46CF-0E41-BE24-24418BF019FD}"/>
    <dgm:cxn modelId="{E49D88FE-554A-9B4C-802C-1B8F3B484DDF}" type="presOf" srcId="{28640BB0-48CA-C54D-B81E-81E69B4892C6}" destId="{B34A6DD8-4C27-6443-9437-C9DFA8A759AE}" srcOrd="0" destOrd="0" presId="urn:microsoft.com/office/officeart/2005/8/layout/hProcess11"/>
    <dgm:cxn modelId="{ADFD3ED7-FDFB-F547-BEDA-341A59EBAFAD}" type="presParOf" srcId="{B34A6DD8-4C27-6443-9437-C9DFA8A759AE}" destId="{911F555C-8ECA-1E4D-9D22-E4104DE70EC9}" srcOrd="0" destOrd="0" presId="urn:microsoft.com/office/officeart/2005/8/layout/hProcess11"/>
    <dgm:cxn modelId="{DF01DECD-0E63-4B42-A6EF-52635B0AC564}" type="presParOf" srcId="{B34A6DD8-4C27-6443-9437-C9DFA8A759AE}" destId="{78E67AAD-66D5-8747-A6B9-1622998F6CEA}" srcOrd="1" destOrd="0" presId="urn:microsoft.com/office/officeart/2005/8/layout/hProcess11"/>
    <dgm:cxn modelId="{9011B51C-6276-3141-9845-9686022B6724}" type="presParOf" srcId="{78E67AAD-66D5-8747-A6B9-1622998F6CEA}" destId="{A4D40536-6F17-444B-BFB6-2C95E6E83A0D}" srcOrd="0" destOrd="0" presId="urn:microsoft.com/office/officeart/2005/8/layout/hProcess11"/>
    <dgm:cxn modelId="{8373D5E6-2705-BE4D-894C-DBE457FCD8A2}" type="presParOf" srcId="{A4D40536-6F17-444B-BFB6-2C95E6E83A0D}" destId="{CB19A11D-9DA0-B645-8DC5-BB647A86C94D}" srcOrd="0" destOrd="0" presId="urn:microsoft.com/office/officeart/2005/8/layout/hProcess11"/>
    <dgm:cxn modelId="{26E28F64-EDCF-8A4D-8FA0-6CFF85ED603B}" type="presParOf" srcId="{A4D40536-6F17-444B-BFB6-2C95E6E83A0D}" destId="{E22448FE-8492-D74A-83E9-B6D060D450EE}" srcOrd="1" destOrd="0" presId="urn:microsoft.com/office/officeart/2005/8/layout/hProcess11"/>
    <dgm:cxn modelId="{E4031551-5F8E-5344-89C4-B2C7D6A1643D}" type="presParOf" srcId="{A4D40536-6F17-444B-BFB6-2C95E6E83A0D}" destId="{081579B6-4C4E-914D-958A-89F1F16A3267}" srcOrd="2" destOrd="0" presId="urn:microsoft.com/office/officeart/2005/8/layout/hProcess11"/>
    <dgm:cxn modelId="{615D4F8C-34EC-5643-97A2-3F1DF280AD6E}" type="presParOf" srcId="{78E67AAD-66D5-8747-A6B9-1622998F6CEA}" destId="{DE8F19FA-34EE-564A-A13E-2B98D5A05A31}" srcOrd="1" destOrd="0" presId="urn:microsoft.com/office/officeart/2005/8/layout/hProcess11"/>
    <dgm:cxn modelId="{F502C155-B68A-8B4E-8AE9-0D3138507F93}" type="presParOf" srcId="{78E67AAD-66D5-8747-A6B9-1622998F6CEA}" destId="{CE0EDBFB-1498-7041-BEFF-30E0108C4EC5}" srcOrd="2" destOrd="0" presId="urn:microsoft.com/office/officeart/2005/8/layout/hProcess11"/>
    <dgm:cxn modelId="{7FDBD59C-8D46-C848-9AA1-774A94D2B41B}" type="presParOf" srcId="{CE0EDBFB-1498-7041-BEFF-30E0108C4EC5}" destId="{68295DD3-4D5E-BE45-AA37-782EC3492A58}" srcOrd="0" destOrd="0" presId="urn:microsoft.com/office/officeart/2005/8/layout/hProcess11"/>
    <dgm:cxn modelId="{43CEBCFA-8417-CF40-ABA5-A382A7F7CC54}" type="presParOf" srcId="{CE0EDBFB-1498-7041-BEFF-30E0108C4EC5}" destId="{6F84DFEF-05C3-A143-B7E7-8592258E6CCF}" srcOrd="1" destOrd="0" presId="urn:microsoft.com/office/officeart/2005/8/layout/hProcess11"/>
    <dgm:cxn modelId="{A41D9443-79CB-A94A-91D1-E5E2F1C77D6B}" type="presParOf" srcId="{CE0EDBFB-1498-7041-BEFF-30E0108C4EC5}" destId="{FC5C0A9A-6697-E543-A33C-D163D4567864}" srcOrd="2" destOrd="0" presId="urn:microsoft.com/office/officeart/2005/8/layout/hProcess11"/>
    <dgm:cxn modelId="{0572F77A-3AD6-384E-8563-3C5FE725FB97}" type="presParOf" srcId="{78E67AAD-66D5-8747-A6B9-1622998F6CEA}" destId="{DAF32973-6185-1B4B-9231-9D437392B8D3}" srcOrd="3" destOrd="0" presId="urn:microsoft.com/office/officeart/2005/8/layout/hProcess11"/>
    <dgm:cxn modelId="{88F3CF28-D30E-404D-8502-D80D405DEA30}" type="presParOf" srcId="{78E67AAD-66D5-8747-A6B9-1622998F6CEA}" destId="{076B4868-10A0-1647-A927-34EED5CF452E}" srcOrd="4" destOrd="0" presId="urn:microsoft.com/office/officeart/2005/8/layout/hProcess11"/>
    <dgm:cxn modelId="{182FD212-AC0B-E243-B75A-B03AFB40D11B}" type="presParOf" srcId="{076B4868-10A0-1647-A927-34EED5CF452E}" destId="{C283664B-FA26-F146-8162-851DC4E28C47}" srcOrd="0" destOrd="0" presId="urn:microsoft.com/office/officeart/2005/8/layout/hProcess11"/>
    <dgm:cxn modelId="{D962190E-AE28-0544-8ACD-99F4BAB23378}" type="presParOf" srcId="{076B4868-10A0-1647-A927-34EED5CF452E}" destId="{C6DE3A73-C762-A241-8CED-31E360E289AB}" srcOrd="1" destOrd="0" presId="urn:microsoft.com/office/officeart/2005/8/layout/hProcess11"/>
    <dgm:cxn modelId="{0E10146B-2BB7-0E43-8554-2509133DCCE1}" type="presParOf" srcId="{076B4868-10A0-1647-A927-34EED5CF452E}" destId="{953DDAD8-B5A5-9044-91C3-B6A9A7121D28}" srcOrd="2" destOrd="0" presId="urn:microsoft.com/office/officeart/2005/8/layout/hProcess11"/>
    <dgm:cxn modelId="{0A97152F-A60E-8241-9ADB-AE4193EB3330}" type="presParOf" srcId="{78E67AAD-66D5-8747-A6B9-1622998F6CEA}" destId="{7BDD47AE-A6BD-F54A-B84C-A5CA15B0664F}" srcOrd="5" destOrd="0" presId="urn:microsoft.com/office/officeart/2005/8/layout/hProcess11"/>
    <dgm:cxn modelId="{7821A026-425F-9942-BE2D-247B8B5394D3}" type="presParOf" srcId="{78E67AAD-66D5-8747-A6B9-1622998F6CEA}" destId="{3FA26A0C-998D-F048-89FF-B974DAAD0D37}" srcOrd="6" destOrd="0" presId="urn:microsoft.com/office/officeart/2005/8/layout/hProcess11"/>
    <dgm:cxn modelId="{95B8C897-4CF4-5348-8D03-FFB7941E5788}" type="presParOf" srcId="{3FA26A0C-998D-F048-89FF-B974DAAD0D37}" destId="{96695115-391D-A442-9D10-4096A8A4007D}" srcOrd="0" destOrd="0" presId="urn:microsoft.com/office/officeart/2005/8/layout/hProcess11"/>
    <dgm:cxn modelId="{39B09315-7D5D-954D-9111-14F27E8FD4BA}" type="presParOf" srcId="{3FA26A0C-998D-F048-89FF-B974DAAD0D37}" destId="{56F0D56A-8514-714A-8363-B1A8BEF89AAE}" srcOrd="1" destOrd="0" presId="urn:microsoft.com/office/officeart/2005/8/layout/hProcess11"/>
    <dgm:cxn modelId="{DF2B2800-C646-1E46-BAB3-9A5F082D416E}" type="presParOf" srcId="{3FA26A0C-998D-F048-89FF-B974DAAD0D37}" destId="{46FE6F50-BB6F-7041-A96F-F277B632F8FD}"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F6CD36-A482-3A48-91BA-365DEAAD0888}"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BF2CFE0E-CA45-CC41-A369-ACECC3DBCC29}">
      <dgm:prSet phldrT="[Text]" custT="1"/>
      <dgm:spPr/>
      <dgm:t>
        <a:bodyPr/>
        <a:lstStyle/>
        <a:p>
          <a:r>
            <a:rPr lang="en-US" sz="4000" dirty="0">
              <a:latin typeface="Times New Roman" panose="02020603050405020304" pitchFamily="18" charset="0"/>
              <a:cs typeface="Times New Roman" panose="02020603050405020304" pitchFamily="18" charset="0"/>
            </a:rPr>
            <a:t>Obstetric Providers</a:t>
          </a:r>
        </a:p>
      </dgm:t>
    </dgm:pt>
    <dgm:pt modelId="{493BB901-6C01-AD47-B9B2-FA2873AB8BCC}" type="parTrans" cxnId="{BAA24639-8333-3F41-9197-9CF538F6F1C3}">
      <dgm:prSet/>
      <dgm:spPr/>
      <dgm:t>
        <a:bodyPr/>
        <a:lstStyle/>
        <a:p>
          <a:endParaRPr lang="en-US"/>
        </a:p>
      </dgm:t>
    </dgm:pt>
    <dgm:pt modelId="{BF75C2AD-2A7C-D347-86C7-ACE251D1862C}" type="sibTrans" cxnId="{BAA24639-8333-3F41-9197-9CF538F6F1C3}">
      <dgm:prSet/>
      <dgm:spPr/>
      <dgm:t>
        <a:bodyPr/>
        <a:lstStyle/>
        <a:p>
          <a:endParaRPr lang="en-US"/>
        </a:p>
      </dgm:t>
    </dgm:pt>
    <dgm:pt modelId="{17E9F059-BD8A-1E43-AF98-29727232175B}">
      <dgm:prSet phldrT="[Text]" custT="1"/>
      <dgm:spPr/>
      <dgm:t>
        <a:bodyPr/>
        <a:lstStyle/>
        <a:p>
          <a:r>
            <a:rPr lang="en-US" sz="2000" dirty="0">
              <a:latin typeface="Times New Roman" panose="02020603050405020304" pitchFamily="18" charset="0"/>
              <a:cs typeface="Times New Roman" panose="02020603050405020304" pitchFamily="18" charset="0"/>
            </a:rPr>
            <a:t>Key frontline identifiers of IPV. </a:t>
          </a:r>
          <a:endParaRPr lang="en-US" sz="2000" dirty="0"/>
        </a:p>
      </dgm:t>
    </dgm:pt>
    <dgm:pt modelId="{A9ADC4B5-59E0-6442-B0A5-413343FCD561}" type="parTrans" cxnId="{99D5305A-6BFB-114E-B237-726C09DBC9DD}">
      <dgm:prSet/>
      <dgm:spPr/>
      <dgm:t>
        <a:bodyPr/>
        <a:lstStyle/>
        <a:p>
          <a:endParaRPr lang="en-US"/>
        </a:p>
      </dgm:t>
    </dgm:pt>
    <dgm:pt modelId="{6F1E1F87-8583-3441-B378-574F19B1098A}" type="sibTrans" cxnId="{99D5305A-6BFB-114E-B237-726C09DBC9DD}">
      <dgm:prSet/>
      <dgm:spPr/>
      <dgm:t>
        <a:bodyPr/>
        <a:lstStyle/>
        <a:p>
          <a:endParaRPr lang="en-US"/>
        </a:p>
      </dgm:t>
    </dgm:pt>
    <dgm:pt modelId="{37B7A00D-2BA5-C94C-AC6D-805ED615D94C}">
      <dgm:prSet phldrT="[Text]" custT="1"/>
      <dgm:spPr/>
      <dgm:t>
        <a:bodyPr/>
        <a:lstStyle/>
        <a:p>
          <a:r>
            <a:rPr lang="en-US" sz="2000" dirty="0">
              <a:latin typeface="Times New Roman" panose="02020603050405020304" pitchFamily="18" charset="0"/>
              <a:cs typeface="Times New Roman" panose="02020603050405020304" pitchFamily="18" charset="0"/>
            </a:rPr>
            <a:t>Should have available resources for local social and referral programs to share with suspected abuse victims. </a:t>
          </a:r>
          <a:endParaRPr lang="en-US" sz="2000" dirty="0"/>
        </a:p>
      </dgm:t>
    </dgm:pt>
    <dgm:pt modelId="{D6A3FF28-9F84-994C-8AB2-738A4AEC2BD5}" type="parTrans" cxnId="{BEA353CC-5148-324D-BBF2-F6CAB2AFD882}">
      <dgm:prSet/>
      <dgm:spPr/>
      <dgm:t>
        <a:bodyPr/>
        <a:lstStyle/>
        <a:p>
          <a:endParaRPr lang="en-US"/>
        </a:p>
      </dgm:t>
    </dgm:pt>
    <dgm:pt modelId="{FFF8A750-1AE9-254A-949D-9344A8093710}" type="sibTrans" cxnId="{BEA353CC-5148-324D-BBF2-F6CAB2AFD882}">
      <dgm:prSet/>
      <dgm:spPr/>
      <dgm:t>
        <a:bodyPr/>
        <a:lstStyle/>
        <a:p>
          <a:endParaRPr lang="en-US"/>
        </a:p>
      </dgm:t>
    </dgm:pt>
    <dgm:pt modelId="{8A572E04-4B7D-E641-B3B6-C2D10F937BFD}">
      <dgm:prSet custT="1"/>
      <dgm:spPr/>
      <dgm:t>
        <a:bodyPr/>
        <a:lstStyle/>
        <a:p>
          <a:r>
            <a:rPr lang="en-US" sz="2000" dirty="0">
              <a:latin typeface="Times New Roman" panose="02020603050405020304" pitchFamily="18" charset="0"/>
              <a:cs typeface="Times New Roman" panose="02020603050405020304" pitchFamily="18" charset="0"/>
            </a:rPr>
            <a:t>Need to be prepared and thoroughly trained to provide competent trauma informed care and referral services. </a:t>
          </a:r>
        </a:p>
      </dgm:t>
    </dgm:pt>
    <dgm:pt modelId="{94A51AF7-FD3B-3A44-900F-BA5FC5428E3A}" type="parTrans" cxnId="{301DC393-FCBB-CC40-AF16-9C2DEF3B8215}">
      <dgm:prSet/>
      <dgm:spPr/>
      <dgm:t>
        <a:bodyPr/>
        <a:lstStyle/>
        <a:p>
          <a:endParaRPr lang="en-US"/>
        </a:p>
      </dgm:t>
    </dgm:pt>
    <dgm:pt modelId="{B677B985-1110-EC40-A8AF-199AE5008838}" type="sibTrans" cxnId="{301DC393-FCBB-CC40-AF16-9C2DEF3B8215}">
      <dgm:prSet/>
      <dgm:spPr/>
      <dgm:t>
        <a:bodyPr/>
        <a:lstStyle/>
        <a:p>
          <a:endParaRPr lang="en-US"/>
        </a:p>
      </dgm:t>
    </dgm:pt>
    <dgm:pt modelId="{168F9602-58EF-964C-88B2-59BD89A07CCA}" type="pres">
      <dgm:prSet presAssocID="{CCF6CD36-A482-3A48-91BA-365DEAAD0888}" presName="Name0" presStyleCnt="0">
        <dgm:presLayoutVars>
          <dgm:chPref val="1"/>
          <dgm:dir/>
          <dgm:animOne val="branch"/>
          <dgm:animLvl val="lvl"/>
          <dgm:resizeHandles val="exact"/>
        </dgm:presLayoutVars>
      </dgm:prSet>
      <dgm:spPr/>
    </dgm:pt>
    <dgm:pt modelId="{0B10B09C-7CDA-6E44-B67B-7FC6A9D276EF}" type="pres">
      <dgm:prSet presAssocID="{BF2CFE0E-CA45-CC41-A369-ACECC3DBCC29}" presName="root1" presStyleCnt="0"/>
      <dgm:spPr/>
    </dgm:pt>
    <dgm:pt modelId="{02268CD0-8C40-7147-90AA-D389F4638F42}" type="pres">
      <dgm:prSet presAssocID="{BF2CFE0E-CA45-CC41-A369-ACECC3DBCC29}" presName="LevelOneTextNode" presStyleLbl="node0" presStyleIdx="0" presStyleCnt="1">
        <dgm:presLayoutVars>
          <dgm:chPref val="3"/>
        </dgm:presLayoutVars>
      </dgm:prSet>
      <dgm:spPr/>
    </dgm:pt>
    <dgm:pt modelId="{EAB82133-C0BD-BB49-93E4-791CD2B0DCCC}" type="pres">
      <dgm:prSet presAssocID="{BF2CFE0E-CA45-CC41-A369-ACECC3DBCC29}" presName="level2hierChild" presStyleCnt="0"/>
      <dgm:spPr/>
    </dgm:pt>
    <dgm:pt modelId="{B94E5044-4272-5A46-982E-5F956036518B}" type="pres">
      <dgm:prSet presAssocID="{A9ADC4B5-59E0-6442-B0A5-413343FCD561}" presName="conn2-1" presStyleLbl="parChTrans1D2" presStyleIdx="0" presStyleCnt="3"/>
      <dgm:spPr/>
    </dgm:pt>
    <dgm:pt modelId="{9FD6DD2A-CDE1-A247-8374-26CF75699DE7}" type="pres">
      <dgm:prSet presAssocID="{A9ADC4B5-59E0-6442-B0A5-413343FCD561}" presName="connTx" presStyleLbl="parChTrans1D2" presStyleIdx="0" presStyleCnt="3"/>
      <dgm:spPr/>
    </dgm:pt>
    <dgm:pt modelId="{2DDCD72E-34E9-1A47-BF04-467509935A28}" type="pres">
      <dgm:prSet presAssocID="{17E9F059-BD8A-1E43-AF98-29727232175B}" presName="root2" presStyleCnt="0"/>
      <dgm:spPr/>
    </dgm:pt>
    <dgm:pt modelId="{755005F2-94A8-4643-BD27-E6B7832515B9}" type="pres">
      <dgm:prSet presAssocID="{17E9F059-BD8A-1E43-AF98-29727232175B}" presName="LevelTwoTextNode" presStyleLbl="node2" presStyleIdx="0" presStyleCnt="3" custScaleX="169837" custScaleY="146488">
        <dgm:presLayoutVars>
          <dgm:chPref val="3"/>
        </dgm:presLayoutVars>
      </dgm:prSet>
      <dgm:spPr/>
    </dgm:pt>
    <dgm:pt modelId="{F4B0246F-28D5-AF49-BA23-6BB94C1F9407}" type="pres">
      <dgm:prSet presAssocID="{17E9F059-BD8A-1E43-AF98-29727232175B}" presName="level3hierChild" presStyleCnt="0"/>
      <dgm:spPr/>
    </dgm:pt>
    <dgm:pt modelId="{F65A243F-D4EC-E64E-80AA-2AF6710ED36F}" type="pres">
      <dgm:prSet presAssocID="{94A51AF7-FD3B-3A44-900F-BA5FC5428E3A}" presName="conn2-1" presStyleLbl="parChTrans1D2" presStyleIdx="1" presStyleCnt="3"/>
      <dgm:spPr/>
    </dgm:pt>
    <dgm:pt modelId="{016BB9DB-B668-0549-9622-D980852AABA9}" type="pres">
      <dgm:prSet presAssocID="{94A51AF7-FD3B-3A44-900F-BA5FC5428E3A}" presName="connTx" presStyleLbl="parChTrans1D2" presStyleIdx="1" presStyleCnt="3"/>
      <dgm:spPr/>
    </dgm:pt>
    <dgm:pt modelId="{C6EE9E49-0A92-9A49-B707-E18FEC82ECA8}" type="pres">
      <dgm:prSet presAssocID="{8A572E04-4B7D-E641-B3B6-C2D10F937BFD}" presName="root2" presStyleCnt="0"/>
      <dgm:spPr/>
    </dgm:pt>
    <dgm:pt modelId="{84829997-4F1D-D04D-BA4B-FF405477242F}" type="pres">
      <dgm:prSet presAssocID="{8A572E04-4B7D-E641-B3B6-C2D10F937BFD}" presName="LevelTwoTextNode" presStyleLbl="node2" presStyleIdx="1" presStyleCnt="3" custScaleX="169837" custScaleY="146488">
        <dgm:presLayoutVars>
          <dgm:chPref val="3"/>
        </dgm:presLayoutVars>
      </dgm:prSet>
      <dgm:spPr/>
    </dgm:pt>
    <dgm:pt modelId="{FF129C58-4ECB-0045-B0AD-4E4994F9E135}" type="pres">
      <dgm:prSet presAssocID="{8A572E04-4B7D-E641-B3B6-C2D10F937BFD}" presName="level3hierChild" presStyleCnt="0"/>
      <dgm:spPr/>
    </dgm:pt>
    <dgm:pt modelId="{07371CBA-FF1C-8E49-9AAF-114412BC9864}" type="pres">
      <dgm:prSet presAssocID="{D6A3FF28-9F84-994C-8AB2-738A4AEC2BD5}" presName="conn2-1" presStyleLbl="parChTrans1D2" presStyleIdx="2" presStyleCnt="3"/>
      <dgm:spPr/>
    </dgm:pt>
    <dgm:pt modelId="{0F407BF8-41CB-7840-BF9D-A7F2638119EE}" type="pres">
      <dgm:prSet presAssocID="{D6A3FF28-9F84-994C-8AB2-738A4AEC2BD5}" presName="connTx" presStyleLbl="parChTrans1D2" presStyleIdx="2" presStyleCnt="3"/>
      <dgm:spPr/>
    </dgm:pt>
    <dgm:pt modelId="{B8219FCC-07B7-1748-9B86-F2EF83E32013}" type="pres">
      <dgm:prSet presAssocID="{37B7A00D-2BA5-C94C-AC6D-805ED615D94C}" presName="root2" presStyleCnt="0"/>
      <dgm:spPr/>
    </dgm:pt>
    <dgm:pt modelId="{0DE5CA9A-F79B-9B41-8310-48529B2BE329}" type="pres">
      <dgm:prSet presAssocID="{37B7A00D-2BA5-C94C-AC6D-805ED615D94C}" presName="LevelTwoTextNode" presStyleLbl="node2" presStyleIdx="2" presStyleCnt="3" custScaleX="169837" custScaleY="146488">
        <dgm:presLayoutVars>
          <dgm:chPref val="3"/>
        </dgm:presLayoutVars>
      </dgm:prSet>
      <dgm:spPr/>
    </dgm:pt>
    <dgm:pt modelId="{399750FC-F56F-D04E-9B27-E19BFC84D350}" type="pres">
      <dgm:prSet presAssocID="{37B7A00D-2BA5-C94C-AC6D-805ED615D94C}" presName="level3hierChild" presStyleCnt="0"/>
      <dgm:spPr/>
    </dgm:pt>
  </dgm:ptLst>
  <dgm:cxnLst>
    <dgm:cxn modelId="{E145DA00-A6A0-4F40-A97E-3B57C2B84FCA}" type="presOf" srcId="{D6A3FF28-9F84-994C-8AB2-738A4AEC2BD5}" destId="{0F407BF8-41CB-7840-BF9D-A7F2638119EE}" srcOrd="1" destOrd="0" presId="urn:microsoft.com/office/officeart/2008/layout/HorizontalMultiLevelHierarchy"/>
    <dgm:cxn modelId="{A87E0D32-DBA2-7240-BB9D-72C2EAB217FF}" type="presOf" srcId="{CCF6CD36-A482-3A48-91BA-365DEAAD0888}" destId="{168F9602-58EF-964C-88B2-59BD89A07CCA}" srcOrd="0" destOrd="0" presId="urn:microsoft.com/office/officeart/2008/layout/HorizontalMultiLevelHierarchy"/>
    <dgm:cxn modelId="{BAA24639-8333-3F41-9197-9CF538F6F1C3}" srcId="{CCF6CD36-A482-3A48-91BA-365DEAAD0888}" destId="{BF2CFE0E-CA45-CC41-A369-ACECC3DBCC29}" srcOrd="0" destOrd="0" parTransId="{493BB901-6C01-AD47-B9B2-FA2873AB8BCC}" sibTransId="{BF75C2AD-2A7C-D347-86C7-ACE251D1862C}"/>
    <dgm:cxn modelId="{C2998D3D-454D-A44C-8E72-C6E4E07CABAD}" type="presOf" srcId="{BF2CFE0E-CA45-CC41-A369-ACECC3DBCC29}" destId="{02268CD0-8C40-7147-90AA-D389F4638F42}" srcOrd="0" destOrd="0" presId="urn:microsoft.com/office/officeart/2008/layout/HorizontalMultiLevelHierarchy"/>
    <dgm:cxn modelId="{7C8F2B55-3C9F-6346-8A16-7655B2B27642}" type="presOf" srcId="{37B7A00D-2BA5-C94C-AC6D-805ED615D94C}" destId="{0DE5CA9A-F79B-9B41-8310-48529B2BE329}" srcOrd="0" destOrd="0" presId="urn:microsoft.com/office/officeart/2008/layout/HorizontalMultiLevelHierarchy"/>
    <dgm:cxn modelId="{99D5305A-6BFB-114E-B237-726C09DBC9DD}" srcId="{BF2CFE0E-CA45-CC41-A369-ACECC3DBCC29}" destId="{17E9F059-BD8A-1E43-AF98-29727232175B}" srcOrd="0" destOrd="0" parTransId="{A9ADC4B5-59E0-6442-B0A5-413343FCD561}" sibTransId="{6F1E1F87-8583-3441-B378-574F19B1098A}"/>
    <dgm:cxn modelId="{1BC60267-3E33-0B46-ADAE-B51D304295B7}" type="presOf" srcId="{8A572E04-4B7D-E641-B3B6-C2D10F937BFD}" destId="{84829997-4F1D-D04D-BA4B-FF405477242F}" srcOrd="0" destOrd="0" presId="urn:microsoft.com/office/officeart/2008/layout/HorizontalMultiLevelHierarchy"/>
    <dgm:cxn modelId="{301DC393-FCBB-CC40-AF16-9C2DEF3B8215}" srcId="{BF2CFE0E-CA45-CC41-A369-ACECC3DBCC29}" destId="{8A572E04-4B7D-E641-B3B6-C2D10F937BFD}" srcOrd="1" destOrd="0" parTransId="{94A51AF7-FD3B-3A44-900F-BA5FC5428E3A}" sibTransId="{B677B985-1110-EC40-A8AF-199AE5008838}"/>
    <dgm:cxn modelId="{9B9CFFA2-DF6C-9D48-8072-8ACE404478FF}" type="presOf" srcId="{94A51AF7-FD3B-3A44-900F-BA5FC5428E3A}" destId="{016BB9DB-B668-0549-9622-D980852AABA9}" srcOrd="1" destOrd="0" presId="urn:microsoft.com/office/officeart/2008/layout/HorizontalMultiLevelHierarchy"/>
    <dgm:cxn modelId="{B457BEA8-143B-E549-BB00-4CCD403CFACC}" type="presOf" srcId="{17E9F059-BD8A-1E43-AF98-29727232175B}" destId="{755005F2-94A8-4643-BD27-E6B7832515B9}" srcOrd="0" destOrd="0" presId="urn:microsoft.com/office/officeart/2008/layout/HorizontalMultiLevelHierarchy"/>
    <dgm:cxn modelId="{571B83C9-BA0A-7645-BB92-77EA6CA5A39D}" type="presOf" srcId="{94A51AF7-FD3B-3A44-900F-BA5FC5428E3A}" destId="{F65A243F-D4EC-E64E-80AA-2AF6710ED36F}" srcOrd="0" destOrd="0" presId="urn:microsoft.com/office/officeart/2008/layout/HorizontalMultiLevelHierarchy"/>
    <dgm:cxn modelId="{BEA353CC-5148-324D-BBF2-F6CAB2AFD882}" srcId="{BF2CFE0E-CA45-CC41-A369-ACECC3DBCC29}" destId="{37B7A00D-2BA5-C94C-AC6D-805ED615D94C}" srcOrd="2" destOrd="0" parTransId="{D6A3FF28-9F84-994C-8AB2-738A4AEC2BD5}" sibTransId="{FFF8A750-1AE9-254A-949D-9344A8093710}"/>
    <dgm:cxn modelId="{C7A381D2-2446-1745-AF4F-10D4C040E6DE}" type="presOf" srcId="{A9ADC4B5-59E0-6442-B0A5-413343FCD561}" destId="{B94E5044-4272-5A46-982E-5F956036518B}" srcOrd="0" destOrd="0" presId="urn:microsoft.com/office/officeart/2008/layout/HorizontalMultiLevelHierarchy"/>
    <dgm:cxn modelId="{FCEC93D6-B749-3343-AAA0-E1B994C3EC60}" type="presOf" srcId="{D6A3FF28-9F84-994C-8AB2-738A4AEC2BD5}" destId="{07371CBA-FF1C-8E49-9AAF-114412BC9864}" srcOrd="0" destOrd="0" presId="urn:microsoft.com/office/officeart/2008/layout/HorizontalMultiLevelHierarchy"/>
    <dgm:cxn modelId="{58E8DBED-DEA8-AB45-899F-7EE029DE8F0B}" type="presOf" srcId="{A9ADC4B5-59E0-6442-B0A5-413343FCD561}" destId="{9FD6DD2A-CDE1-A247-8374-26CF75699DE7}" srcOrd="1" destOrd="0" presId="urn:microsoft.com/office/officeart/2008/layout/HorizontalMultiLevelHierarchy"/>
    <dgm:cxn modelId="{48E507F5-0749-B947-83FD-66B22436439A}" type="presParOf" srcId="{168F9602-58EF-964C-88B2-59BD89A07CCA}" destId="{0B10B09C-7CDA-6E44-B67B-7FC6A9D276EF}" srcOrd="0" destOrd="0" presId="urn:microsoft.com/office/officeart/2008/layout/HorizontalMultiLevelHierarchy"/>
    <dgm:cxn modelId="{CB0AE1AB-85E7-7E48-96C7-4EFC05C3F1ED}" type="presParOf" srcId="{0B10B09C-7CDA-6E44-B67B-7FC6A9D276EF}" destId="{02268CD0-8C40-7147-90AA-D389F4638F42}" srcOrd="0" destOrd="0" presId="urn:microsoft.com/office/officeart/2008/layout/HorizontalMultiLevelHierarchy"/>
    <dgm:cxn modelId="{5B700473-8398-2946-8F91-4A3B53095B5A}" type="presParOf" srcId="{0B10B09C-7CDA-6E44-B67B-7FC6A9D276EF}" destId="{EAB82133-C0BD-BB49-93E4-791CD2B0DCCC}" srcOrd="1" destOrd="0" presId="urn:microsoft.com/office/officeart/2008/layout/HorizontalMultiLevelHierarchy"/>
    <dgm:cxn modelId="{C4F97F27-C758-DE45-B31D-978DCDE123BA}" type="presParOf" srcId="{EAB82133-C0BD-BB49-93E4-791CD2B0DCCC}" destId="{B94E5044-4272-5A46-982E-5F956036518B}" srcOrd="0" destOrd="0" presId="urn:microsoft.com/office/officeart/2008/layout/HorizontalMultiLevelHierarchy"/>
    <dgm:cxn modelId="{E04246C4-A6F1-1D4B-8D5A-853F3776A274}" type="presParOf" srcId="{B94E5044-4272-5A46-982E-5F956036518B}" destId="{9FD6DD2A-CDE1-A247-8374-26CF75699DE7}" srcOrd="0" destOrd="0" presId="urn:microsoft.com/office/officeart/2008/layout/HorizontalMultiLevelHierarchy"/>
    <dgm:cxn modelId="{2F2D581F-6518-9F4E-A820-25EF667F5312}" type="presParOf" srcId="{EAB82133-C0BD-BB49-93E4-791CD2B0DCCC}" destId="{2DDCD72E-34E9-1A47-BF04-467509935A28}" srcOrd="1" destOrd="0" presId="urn:microsoft.com/office/officeart/2008/layout/HorizontalMultiLevelHierarchy"/>
    <dgm:cxn modelId="{AFE6A671-E95B-304A-83AE-26B7415AAA41}" type="presParOf" srcId="{2DDCD72E-34E9-1A47-BF04-467509935A28}" destId="{755005F2-94A8-4643-BD27-E6B7832515B9}" srcOrd="0" destOrd="0" presId="urn:microsoft.com/office/officeart/2008/layout/HorizontalMultiLevelHierarchy"/>
    <dgm:cxn modelId="{2A3202CC-238E-704B-8BEC-403938402F82}" type="presParOf" srcId="{2DDCD72E-34E9-1A47-BF04-467509935A28}" destId="{F4B0246F-28D5-AF49-BA23-6BB94C1F9407}" srcOrd="1" destOrd="0" presId="urn:microsoft.com/office/officeart/2008/layout/HorizontalMultiLevelHierarchy"/>
    <dgm:cxn modelId="{6D33FB8B-ABD2-8E41-947A-934A3018411A}" type="presParOf" srcId="{EAB82133-C0BD-BB49-93E4-791CD2B0DCCC}" destId="{F65A243F-D4EC-E64E-80AA-2AF6710ED36F}" srcOrd="2" destOrd="0" presId="urn:microsoft.com/office/officeart/2008/layout/HorizontalMultiLevelHierarchy"/>
    <dgm:cxn modelId="{A3CB674C-15C0-5440-98A2-3253EE80B466}" type="presParOf" srcId="{F65A243F-D4EC-E64E-80AA-2AF6710ED36F}" destId="{016BB9DB-B668-0549-9622-D980852AABA9}" srcOrd="0" destOrd="0" presId="urn:microsoft.com/office/officeart/2008/layout/HorizontalMultiLevelHierarchy"/>
    <dgm:cxn modelId="{B0B1BF1F-66BF-7041-A237-92625F896AC8}" type="presParOf" srcId="{EAB82133-C0BD-BB49-93E4-791CD2B0DCCC}" destId="{C6EE9E49-0A92-9A49-B707-E18FEC82ECA8}" srcOrd="3" destOrd="0" presId="urn:microsoft.com/office/officeart/2008/layout/HorizontalMultiLevelHierarchy"/>
    <dgm:cxn modelId="{CDFCA909-69EE-5143-B4C3-8AAFCB4D912A}" type="presParOf" srcId="{C6EE9E49-0A92-9A49-B707-E18FEC82ECA8}" destId="{84829997-4F1D-D04D-BA4B-FF405477242F}" srcOrd="0" destOrd="0" presId="urn:microsoft.com/office/officeart/2008/layout/HorizontalMultiLevelHierarchy"/>
    <dgm:cxn modelId="{30BAF77C-CF2D-1F4A-8C68-CC6586AA1004}" type="presParOf" srcId="{C6EE9E49-0A92-9A49-B707-E18FEC82ECA8}" destId="{FF129C58-4ECB-0045-B0AD-4E4994F9E135}" srcOrd="1" destOrd="0" presId="urn:microsoft.com/office/officeart/2008/layout/HorizontalMultiLevelHierarchy"/>
    <dgm:cxn modelId="{2637F005-A724-E54A-8447-58DED8EB48C9}" type="presParOf" srcId="{EAB82133-C0BD-BB49-93E4-791CD2B0DCCC}" destId="{07371CBA-FF1C-8E49-9AAF-114412BC9864}" srcOrd="4" destOrd="0" presId="urn:microsoft.com/office/officeart/2008/layout/HorizontalMultiLevelHierarchy"/>
    <dgm:cxn modelId="{91E97C97-7865-3046-93D7-D73C09525D5A}" type="presParOf" srcId="{07371CBA-FF1C-8E49-9AAF-114412BC9864}" destId="{0F407BF8-41CB-7840-BF9D-A7F2638119EE}" srcOrd="0" destOrd="0" presId="urn:microsoft.com/office/officeart/2008/layout/HorizontalMultiLevelHierarchy"/>
    <dgm:cxn modelId="{BA9FC58D-D52E-BC49-A6EC-8BA19118DF34}" type="presParOf" srcId="{EAB82133-C0BD-BB49-93E4-791CD2B0DCCC}" destId="{B8219FCC-07B7-1748-9B86-F2EF83E32013}" srcOrd="5" destOrd="0" presId="urn:microsoft.com/office/officeart/2008/layout/HorizontalMultiLevelHierarchy"/>
    <dgm:cxn modelId="{393DFBEB-241E-9D47-A57E-AA19D9A9B4CF}" type="presParOf" srcId="{B8219FCC-07B7-1748-9B86-F2EF83E32013}" destId="{0DE5CA9A-F79B-9B41-8310-48529B2BE329}" srcOrd="0" destOrd="0" presId="urn:microsoft.com/office/officeart/2008/layout/HorizontalMultiLevelHierarchy"/>
    <dgm:cxn modelId="{9237CBD9-6D29-224F-A5A2-513FD537B021}" type="presParOf" srcId="{B8219FCC-07B7-1748-9B86-F2EF83E32013}" destId="{399750FC-F56F-D04E-9B27-E19BFC84D35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F555C-8ECA-1E4D-9D22-E4104DE70EC9}">
      <dsp:nvSpPr>
        <dsp:cNvPr id="0" name=""/>
        <dsp:cNvSpPr/>
      </dsp:nvSpPr>
      <dsp:spPr>
        <a:xfrm>
          <a:off x="0" y="1364926"/>
          <a:ext cx="10435359" cy="181990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9A11D-9DA0-B645-8DC5-BB647A86C94D}">
      <dsp:nvSpPr>
        <dsp:cNvPr id="0" name=""/>
        <dsp:cNvSpPr/>
      </dsp:nvSpPr>
      <dsp:spPr>
        <a:xfrm>
          <a:off x="9200" y="-79042"/>
          <a:ext cx="2468327" cy="2136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1985 – Surgeon General C. Everett Koop declared domestic violence to be a public health problem (</a:t>
          </a:r>
          <a:r>
            <a:rPr lang="en-US" sz="1400" kern="1200" dirty="0" err="1">
              <a:latin typeface="Times New Roman" panose="02020603050405020304" pitchFamily="18" charset="0"/>
              <a:cs typeface="Times New Roman" panose="02020603050405020304" pitchFamily="18" charset="0"/>
            </a:rPr>
            <a:t>Mezey</a:t>
          </a:r>
          <a:r>
            <a:rPr lang="en-US" sz="1400" kern="1200" dirty="0">
              <a:latin typeface="Times New Roman" panose="02020603050405020304" pitchFamily="18" charset="0"/>
              <a:cs typeface="Times New Roman" panose="02020603050405020304" pitchFamily="18" charset="0"/>
            </a:rPr>
            <a:t> et al., 2003, p.746)</a:t>
          </a:r>
          <a:endParaRPr lang="en-US" sz="1400" kern="1200" dirty="0"/>
        </a:p>
      </dsp:txBody>
      <dsp:txXfrm>
        <a:off x="9200" y="-79042"/>
        <a:ext cx="2468327" cy="2136074"/>
      </dsp:txXfrm>
    </dsp:sp>
    <dsp:sp modelId="{E22448FE-8492-D74A-83E9-B6D060D450EE}">
      <dsp:nvSpPr>
        <dsp:cNvPr id="0" name=""/>
        <dsp:cNvSpPr/>
      </dsp:nvSpPr>
      <dsp:spPr>
        <a:xfrm>
          <a:off x="1015876" y="2126433"/>
          <a:ext cx="454975" cy="454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95DD3-4D5E-BE45-AA37-782EC3492A58}">
      <dsp:nvSpPr>
        <dsp:cNvPr id="0" name=""/>
        <dsp:cNvSpPr/>
      </dsp:nvSpPr>
      <dsp:spPr>
        <a:xfrm>
          <a:off x="2501322" y="2625573"/>
          <a:ext cx="2033935" cy="195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1992 - Joint Commission on Accreditation of Healthcare Organizations emphasized identification, evaluation, and care of adult victims of domestic violence. (</a:t>
          </a:r>
          <a:r>
            <a:rPr lang="en-US" sz="1400" kern="1200" dirty="0" err="1">
              <a:latin typeface="Times New Roman" panose="02020603050405020304" pitchFamily="18" charset="0"/>
              <a:cs typeface="Times New Roman" panose="02020603050405020304" pitchFamily="18" charset="0"/>
            </a:rPr>
            <a:t>Mezey</a:t>
          </a:r>
          <a:r>
            <a:rPr lang="en-US" sz="1400" kern="1200" dirty="0">
              <a:latin typeface="Times New Roman" panose="02020603050405020304" pitchFamily="18" charset="0"/>
              <a:cs typeface="Times New Roman" panose="02020603050405020304" pitchFamily="18" charset="0"/>
            </a:rPr>
            <a:t> et al., 2003, p.745)</a:t>
          </a:r>
          <a:endParaRPr lang="en-US" sz="1400" kern="1200" dirty="0"/>
        </a:p>
      </dsp:txBody>
      <dsp:txXfrm>
        <a:off x="2501322" y="2625573"/>
        <a:ext cx="2033935" cy="1958942"/>
      </dsp:txXfrm>
    </dsp:sp>
    <dsp:sp modelId="{6F84DFEF-05C3-A143-B7E7-8592258E6CCF}">
      <dsp:nvSpPr>
        <dsp:cNvPr id="0" name=""/>
        <dsp:cNvSpPr/>
      </dsp:nvSpPr>
      <dsp:spPr>
        <a:xfrm>
          <a:off x="3290802" y="2012630"/>
          <a:ext cx="454975" cy="454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83664B-FA26-F146-8162-851DC4E28C47}">
      <dsp:nvSpPr>
        <dsp:cNvPr id="0" name=""/>
        <dsp:cNvSpPr/>
      </dsp:nvSpPr>
      <dsp:spPr>
        <a:xfrm>
          <a:off x="4457407" y="-101937"/>
          <a:ext cx="2547192" cy="2227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1992 - Centers for Disease Control established a national center for prevention of domestic violence against women. (</a:t>
          </a:r>
          <a:r>
            <a:rPr lang="en-US" sz="1400" kern="1200" dirty="0" err="1">
              <a:latin typeface="Times New Roman" panose="02020603050405020304" pitchFamily="18" charset="0"/>
              <a:cs typeface="Times New Roman" panose="02020603050405020304" pitchFamily="18" charset="0"/>
            </a:rPr>
            <a:t>Mezey</a:t>
          </a:r>
          <a:r>
            <a:rPr lang="en-US" sz="1400" kern="1200" dirty="0">
              <a:latin typeface="Times New Roman" panose="02020603050405020304" pitchFamily="18" charset="0"/>
              <a:cs typeface="Times New Roman" panose="02020603050405020304" pitchFamily="18" charset="0"/>
            </a:rPr>
            <a:t> et al., 2003, p.746)</a:t>
          </a:r>
          <a:endParaRPr lang="en-US" sz="1400" kern="1200" dirty="0"/>
        </a:p>
      </dsp:txBody>
      <dsp:txXfrm>
        <a:off x="4457407" y="-101937"/>
        <a:ext cx="2547192" cy="2227651"/>
      </dsp:txXfrm>
    </dsp:sp>
    <dsp:sp modelId="{C6DE3A73-C762-A241-8CED-31E360E289AB}">
      <dsp:nvSpPr>
        <dsp:cNvPr id="0" name=""/>
        <dsp:cNvSpPr/>
      </dsp:nvSpPr>
      <dsp:spPr>
        <a:xfrm>
          <a:off x="5605161" y="2149327"/>
          <a:ext cx="454975" cy="454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95115-391D-A442-9D10-4096A8A4007D}">
      <dsp:nvSpPr>
        <dsp:cNvPr id="0" name=""/>
        <dsp:cNvSpPr/>
      </dsp:nvSpPr>
      <dsp:spPr>
        <a:xfrm>
          <a:off x="7130039" y="2618966"/>
          <a:ext cx="2252582" cy="1967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2007 - Bureau of Justice Statistics reported intimate partners committed 14 percent of all murders in the United States, which equates to 2,340 deaths with approximately 1,640 homicides of women because of partner violence alone. (Bianchi et al., 2014, p. 90)</a:t>
          </a:r>
          <a:endParaRPr lang="en-US" sz="1400" kern="1200" dirty="0"/>
        </a:p>
      </dsp:txBody>
      <dsp:txXfrm>
        <a:off x="7130039" y="2618966"/>
        <a:ext cx="2252582" cy="1967751"/>
      </dsp:txXfrm>
    </dsp:sp>
    <dsp:sp modelId="{56F0D56A-8514-714A-8363-B1A8BEF89AAE}">
      <dsp:nvSpPr>
        <dsp:cNvPr id="0" name=""/>
        <dsp:cNvSpPr/>
      </dsp:nvSpPr>
      <dsp:spPr>
        <a:xfrm>
          <a:off x="8028843" y="2010427"/>
          <a:ext cx="454975" cy="454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71CBA-FF1C-8E49-9AAF-114412BC9864}">
      <dsp:nvSpPr>
        <dsp:cNvPr id="0" name=""/>
        <dsp:cNvSpPr/>
      </dsp:nvSpPr>
      <dsp:spPr>
        <a:xfrm>
          <a:off x="1618677" y="2561864"/>
          <a:ext cx="637374" cy="1666191"/>
        </a:xfrm>
        <a:custGeom>
          <a:avLst/>
          <a:gdLst/>
          <a:ahLst/>
          <a:cxnLst/>
          <a:rect l="0" t="0" r="0" b="0"/>
          <a:pathLst>
            <a:path>
              <a:moveTo>
                <a:pt x="0" y="0"/>
              </a:moveTo>
              <a:lnTo>
                <a:pt x="318687" y="0"/>
              </a:lnTo>
              <a:lnTo>
                <a:pt x="318687" y="1666191"/>
              </a:lnTo>
              <a:lnTo>
                <a:pt x="637374" y="16661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92766" y="3350361"/>
        <a:ext cx="89196" cy="89196"/>
      </dsp:txXfrm>
    </dsp:sp>
    <dsp:sp modelId="{F65A243F-D4EC-E64E-80AA-2AF6710ED36F}">
      <dsp:nvSpPr>
        <dsp:cNvPr id="0" name=""/>
        <dsp:cNvSpPr/>
      </dsp:nvSpPr>
      <dsp:spPr>
        <a:xfrm>
          <a:off x="1618677" y="2516144"/>
          <a:ext cx="637374" cy="91440"/>
        </a:xfrm>
        <a:custGeom>
          <a:avLst/>
          <a:gdLst/>
          <a:ahLst/>
          <a:cxnLst/>
          <a:rect l="0" t="0" r="0" b="0"/>
          <a:pathLst>
            <a:path>
              <a:moveTo>
                <a:pt x="0" y="45720"/>
              </a:moveTo>
              <a:lnTo>
                <a:pt x="637374"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21430" y="2545930"/>
        <a:ext cx="31868" cy="31868"/>
      </dsp:txXfrm>
    </dsp:sp>
    <dsp:sp modelId="{B94E5044-4272-5A46-982E-5F956036518B}">
      <dsp:nvSpPr>
        <dsp:cNvPr id="0" name=""/>
        <dsp:cNvSpPr/>
      </dsp:nvSpPr>
      <dsp:spPr>
        <a:xfrm>
          <a:off x="1618677" y="895673"/>
          <a:ext cx="637374" cy="1666191"/>
        </a:xfrm>
        <a:custGeom>
          <a:avLst/>
          <a:gdLst/>
          <a:ahLst/>
          <a:cxnLst/>
          <a:rect l="0" t="0" r="0" b="0"/>
          <a:pathLst>
            <a:path>
              <a:moveTo>
                <a:pt x="0" y="1666191"/>
              </a:moveTo>
              <a:lnTo>
                <a:pt x="318687" y="1666191"/>
              </a:lnTo>
              <a:lnTo>
                <a:pt x="318687" y="0"/>
              </a:lnTo>
              <a:lnTo>
                <a:pt x="63737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92766" y="1684170"/>
        <a:ext cx="89196" cy="89196"/>
      </dsp:txXfrm>
    </dsp:sp>
    <dsp:sp modelId="{02268CD0-8C40-7147-90AA-D389F4638F42}">
      <dsp:nvSpPr>
        <dsp:cNvPr id="0" name=""/>
        <dsp:cNvSpPr/>
      </dsp:nvSpPr>
      <dsp:spPr>
        <a:xfrm rot="16200000">
          <a:off x="-1423989" y="2076060"/>
          <a:ext cx="5113726" cy="971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Obstetric Providers</a:t>
          </a:r>
        </a:p>
      </dsp:txBody>
      <dsp:txXfrm>
        <a:off x="-1423989" y="2076060"/>
        <a:ext cx="5113726" cy="971608"/>
      </dsp:txXfrm>
    </dsp:sp>
    <dsp:sp modelId="{755005F2-94A8-4643-BD27-E6B7832515B9}">
      <dsp:nvSpPr>
        <dsp:cNvPr id="0" name=""/>
        <dsp:cNvSpPr/>
      </dsp:nvSpPr>
      <dsp:spPr>
        <a:xfrm>
          <a:off x="2256052" y="184028"/>
          <a:ext cx="5412491" cy="142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Key frontline identifiers of IPV. </a:t>
          </a:r>
          <a:endParaRPr lang="en-US" sz="2000" kern="1200" dirty="0"/>
        </a:p>
      </dsp:txBody>
      <dsp:txXfrm>
        <a:off x="2256052" y="184028"/>
        <a:ext cx="5412491" cy="1423289"/>
      </dsp:txXfrm>
    </dsp:sp>
    <dsp:sp modelId="{84829997-4F1D-D04D-BA4B-FF405477242F}">
      <dsp:nvSpPr>
        <dsp:cNvPr id="0" name=""/>
        <dsp:cNvSpPr/>
      </dsp:nvSpPr>
      <dsp:spPr>
        <a:xfrm>
          <a:off x="2256052" y="1850219"/>
          <a:ext cx="5412491" cy="142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Need to be prepared and thoroughly trained to provide competent trauma informed care and referral services. </a:t>
          </a:r>
        </a:p>
      </dsp:txBody>
      <dsp:txXfrm>
        <a:off x="2256052" y="1850219"/>
        <a:ext cx="5412491" cy="1423289"/>
      </dsp:txXfrm>
    </dsp:sp>
    <dsp:sp modelId="{0DE5CA9A-F79B-9B41-8310-48529B2BE329}">
      <dsp:nvSpPr>
        <dsp:cNvPr id="0" name=""/>
        <dsp:cNvSpPr/>
      </dsp:nvSpPr>
      <dsp:spPr>
        <a:xfrm>
          <a:off x="2256052" y="3516411"/>
          <a:ext cx="5412491" cy="14232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Should have available resources for local social and referral programs to share with suspected abuse victims. </a:t>
          </a:r>
          <a:endParaRPr lang="en-US" sz="2000" kern="1200" dirty="0"/>
        </a:p>
      </dsp:txBody>
      <dsp:txXfrm>
        <a:off x="2256052" y="3516411"/>
        <a:ext cx="5412491" cy="14232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3/6/22</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91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3/6/22</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96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3/6/22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2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3/6/22</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84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3/6/22</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01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3/6/22</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41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3/6/22</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73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3/6/22</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38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3/6/22</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7504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3/6/22</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81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3/6/22</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52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3/6/22</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0141219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mobileodt.com/blog/taking-your-breath-away-why-strangulation-in-domestic-violence-is-a-huge-red-flag/" TargetMode="External"/><Relationship Id="rId3" Type="http://schemas.openxmlformats.org/officeDocument/2006/relationships/hyperlink" Target="https://doi.org/10.7556/jaoa.1999.99.5.254" TargetMode="External"/><Relationship Id="rId7" Type="http://schemas.openxmlformats.org/officeDocument/2006/relationships/hyperlink" Target="https://doi.org/10.1016/S0029-7844(02)02093-8" TargetMode="External"/><Relationship Id="rId2" Type="http://schemas.openxmlformats.org/officeDocument/2006/relationships/hyperlink" Target="https://doi.org/10.1111/birt.12091" TargetMode="External"/><Relationship Id="rId1" Type="http://schemas.openxmlformats.org/officeDocument/2006/relationships/slideLayout" Target="../slideLayouts/slideLayout2.xml"/><Relationship Id="rId6" Type="http://schemas.openxmlformats.org/officeDocument/2006/relationships/hyperlink" Target="https://doi.org/10.1111/j.1471-0528.2003.01263.x" TargetMode="External"/><Relationship Id="rId5" Type="http://schemas.openxmlformats.org/officeDocument/2006/relationships/hyperlink" Target="https://doi.org/10.1016/S0029-7844(02)02054-9" TargetMode="External"/><Relationship Id="rId4" Type="http://schemas.openxmlformats.org/officeDocument/2006/relationships/hyperlink" Target="https://www.todaysparent.com/pregnancy/being-pregnant/pregnant-and-afraid-when-expecting-moms-suffer-at-the-hands-of-their-partner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www.google.com/url?sa=i&amp;url=https%3A%2F%2Fwww.mobileodt.com%2Fblog%2Ftaking-your-breath-away-why-strangulation-in-domestic-violence-is-a-huge-red-flag%2F&amp;psig=AOvVaw3pf_bq-G6WdvfBvO17r1eg&amp;ust=1646793245216000&amp;source=images&amp;cd=vfe&amp;ved=0CAsQjRxqFwoTCKj12I29tfYCFQAAAAAdAAAAABAJ"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hyperlink" Target="https://www.todaysparent.com/pregnancy/being-pregnant/pregnant-and-afraid-when-expecting-moms-suffer-at-the-hands-of-their-partners/"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51B6341-380D-A24C-B64B-A3BEE83CDE3D}"/>
              </a:ext>
            </a:extLst>
          </p:cNvPr>
          <p:cNvSpPr>
            <a:spLocks noGrp="1"/>
          </p:cNvSpPr>
          <p:nvPr>
            <p:ph type="ctrTitle"/>
          </p:nvPr>
        </p:nvSpPr>
        <p:spPr>
          <a:xfrm>
            <a:off x="4739751" y="768334"/>
            <a:ext cx="6479629" cy="2866405"/>
          </a:xfrm>
        </p:spPr>
        <p:txBody>
          <a:bodyPr>
            <a:noAutofit/>
          </a:bodyPr>
          <a:lstStyle/>
          <a:p>
            <a:r>
              <a:rPr lang="en-US" sz="4000" dirty="0"/>
              <a:t>Interpersonal Violence (IPV) &amp; Pregnancy: Providers are Necessary in Early Intervention</a:t>
            </a:r>
          </a:p>
        </p:txBody>
      </p:sp>
      <p:sp>
        <p:nvSpPr>
          <p:cNvPr id="3" name="Subtitle 2">
            <a:extLst>
              <a:ext uri="{FF2B5EF4-FFF2-40B4-BE49-F238E27FC236}">
                <a16:creationId xmlns:a16="http://schemas.microsoft.com/office/drawing/2014/main" id="{041C092A-BA90-AC44-B701-9F27345D67F8}"/>
              </a:ext>
            </a:extLst>
          </p:cNvPr>
          <p:cNvSpPr>
            <a:spLocks noGrp="1"/>
          </p:cNvSpPr>
          <p:nvPr>
            <p:ph type="subTitle" idx="1"/>
          </p:nvPr>
        </p:nvSpPr>
        <p:spPr>
          <a:xfrm>
            <a:off x="4739751" y="3665484"/>
            <a:ext cx="6479629" cy="2532115"/>
          </a:xfrm>
        </p:spPr>
        <p:txBody>
          <a:bodyPr>
            <a:normAutofit/>
          </a:bodyPr>
          <a:lstStyle/>
          <a:p>
            <a:r>
              <a:rPr lang="en-US" dirty="0" err="1"/>
              <a:t>Bri</a:t>
            </a:r>
            <a:r>
              <a:rPr lang="en-US" dirty="0"/>
              <a:t> Grocholski</a:t>
            </a:r>
          </a:p>
          <a:p>
            <a:r>
              <a:rPr lang="en-US" dirty="0"/>
              <a:t>English Department, Midwives College of Utah</a:t>
            </a:r>
          </a:p>
          <a:p>
            <a:r>
              <a:rPr lang="en-US" dirty="0"/>
              <a:t>ENGL 1010: Introduction to Writing</a:t>
            </a:r>
          </a:p>
          <a:p>
            <a:r>
              <a:rPr lang="en-US" dirty="0"/>
              <a:t>Aubrey </a:t>
            </a:r>
            <a:r>
              <a:rPr lang="en-US" dirty="0" err="1"/>
              <a:t>Ridd</a:t>
            </a:r>
            <a:endParaRPr lang="en-US" dirty="0"/>
          </a:p>
          <a:p>
            <a:r>
              <a:rPr lang="en-US" dirty="0"/>
              <a:t>February 28, 2022</a:t>
            </a:r>
          </a:p>
          <a:p>
            <a:endParaRPr lang="en-US" dirty="0"/>
          </a:p>
        </p:txBody>
      </p:sp>
      <p:pic>
        <p:nvPicPr>
          <p:cNvPr id="48" name="Picture 3" descr="Color splashes against a white background">
            <a:extLst>
              <a:ext uri="{FF2B5EF4-FFF2-40B4-BE49-F238E27FC236}">
                <a16:creationId xmlns:a16="http://schemas.microsoft.com/office/drawing/2014/main" id="{0053FA2E-BA37-41B9-941F-7119A748347D}"/>
              </a:ext>
            </a:extLst>
          </p:cNvPr>
          <p:cNvPicPr>
            <a:picLocks noChangeAspect="1"/>
          </p:cNvPicPr>
          <p:nvPr/>
        </p:nvPicPr>
        <p:blipFill rotWithShape="1">
          <a:blip r:embed="rId4"/>
          <a:srcRect l="24084" r="35296" b="-2"/>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Audio Recording Mar 8, 2022 at 2:24:34 PM" descr="Audio Recording Mar 8, 2022 at 2:24:34 PM">
            <a:hlinkClick r:id="" action="ppaction://media"/>
            <a:extLst>
              <a:ext uri="{FF2B5EF4-FFF2-40B4-BE49-F238E27FC236}">
                <a16:creationId xmlns:a16="http://schemas.microsoft.com/office/drawing/2014/main" id="{D01D5A13-77F6-F44D-981C-C25B428C99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80294" y="3022600"/>
            <a:ext cx="812800" cy="812800"/>
          </a:xfrm>
          <a:prstGeom prst="rect">
            <a:avLst/>
          </a:prstGeom>
        </p:spPr>
      </p:pic>
    </p:spTree>
    <p:extLst>
      <p:ext uri="{BB962C8B-B14F-4D97-AF65-F5344CB8AC3E}">
        <p14:creationId xmlns:p14="http://schemas.microsoft.com/office/powerpoint/2010/main" val="389937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F228D-328E-3840-A5BE-5D4F0D74693A}"/>
              </a:ext>
            </a:extLst>
          </p:cNvPr>
          <p:cNvSpPr>
            <a:spLocks noGrp="1"/>
          </p:cNvSpPr>
          <p:nvPr>
            <p:ph type="title"/>
          </p:nvPr>
        </p:nvSpPr>
        <p:spPr>
          <a:xfrm>
            <a:off x="565150" y="770890"/>
            <a:ext cx="4089977" cy="628419"/>
          </a:xfrm>
        </p:spPr>
        <p:txBody>
          <a:bodyPr>
            <a:normAutofit fontScale="90000"/>
          </a:bodyPr>
          <a:lstStyle/>
          <a:p>
            <a:r>
              <a:rPr lang="en-US" sz="3000" dirty="0">
                <a:latin typeface="Times New Roman" panose="02020603050405020304" pitchFamily="18" charset="0"/>
                <a:cs typeface="Times New Roman" panose="02020603050405020304" pitchFamily="18" charset="0"/>
              </a:rPr>
              <a:t>Intervention to Save Lives </a:t>
            </a:r>
          </a:p>
        </p:txBody>
      </p:sp>
      <p:sp>
        <p:nvSpPr>
          <p:cNvPr id="3" name="Content Placeholder 2">
            <a:extLst>
              <a:ext uri="{FF2B5EF4-FFF2-40B4-BE49-F238E27FC236}">
                <a16:creationId xmlns:a16="http://schemas.microsoft.com/office/drawing/2014/main" id="{25C1CB35-DF69-8D44-90CF-6F90DA67A0C0}"/>
              </a:ext>
            </a:extLst>
          </p:cNvPr>
          <p:cNvSpPr>
            <a:spLocks noGrp="1"/>
          </p:cNvSpPr>
          <p:nvPr>
            <p:ph idx="1"/>
          </p:nvPr>
        </p:nvSpPr>
        <p:spPr>
          <a:xfrm>
            <a:off x="565150" y="1486108"/>
            <a:ext cx="8315614" cy="4601002"/>
          </a:xfrm>
        </p:spPr>
        <p:txBody>
          <a:bodyPr>
            <a:noAutofit/>
          </a:bodyPr>
          <a:lstStyle/>
          <a:p>
            <a:r>
              <a:rPr lang="en-US" sz="1800" dirty="0">
                <a:latin typeface="Times New Roman" panose="02020603050405020304" pitchFamily="18" charset="0"/>
                <a:cs typeface="Times New Roman" panose="02020603050405020304" pitchFamily="18" charset="0"/>
              </a:rPr>
              <a:t>Safe spaces should be provided by physicians to allow for interventions of abused women and give access to referral information such as mentor support, therapy and nursing case management. (McFarlane et al., 2014, p. 83)</a:t>
            </a:r>
          </a:p>
          <a:p>
            <a:r>
              <a:rPr lang="en-US" sz="1800" dirty="0">
                <a:latin typeface="Times New Roman" panose="02020603050405020304" pitchFamily="18" charset="0"/>
                <a:cs typeface="Times New Roman" panose="02020603050405020304" pitchFamily="18" charset="0"/>
              </a:rPr>
              <a:t>Numerous opportunities are available for providers to identify abuse of pregnant women because of the prenatal appointment schedule. (McFarlane et al., 2014, p. 83)</a:t>
            </a:r>
          </a:p>
          <a:p>
            <a:r>
              <a:rPr lang="en-US" sz="1800" dirty="0">
                <a:latin typeface="Times New Roman" panose="02020603050405020304" pitchFamily="18" charset="0"/>
                <a:cs typeface="Times New Roman" panose="02020603050405020304" pitchFamily="18" charset="0"/>
              </a:rPr>
              <a:t>Partners who abuse pregnant women are particularly dangerous batterers. (McFarlane et al., 2002, p. 28)</a:t>
            </a:r>
          </a:p>
          <a:p>
            <a:r>
              <a:rPr lang="en-US" sz="1800" dirty="0">
                <a:latin typeface="Times New Roman" panose="02020603050405020304" pitchFamily="18" charset="0"/>
                <a:cs typeface="Times New Roman" panose="02020603050405020304" pitchFamily="18" charset="0"/>
              </a:rPr>
              <a:t>The American Academy of Family Physicians recommends that family physicians should be able to identify and manage family abuse. (McFarlane et al., 2002, p. 29)</a:t>
            </a:r>
          </a:p>
          <a:p>
            <a:r>
              <a:rPr lang="en-US" sz="1800" dirty="0">
                <a:latin typeface="Times New Roman" panose="02020603050405020304" pitchFamily="18" charset="0"/>
                <a:cs typeface="Times New Roman" panose="02020603050405020304" pitchFamily="18" charset="0"/>
              </a:rPr>
              <a:t>Regularly screening and identifying abuse victims can help to curb negative health impacts of pregnant women. (Bianchi et al., 2014, p. 90)</a:t>
            </a:r>
          </a:p>
          <a:p>
            <a:r>
              <a:rPr lang="en-US" sz="1800" dirty="0">
                <a:latin typeface="Times New Roman" panose="02020603050405020304" pitchFamily="18" charset="0"/>
                <a:cs typeface="Times New Roman" panose="02020603050405020304" pitchFamily="18" charset="0"/>
              </a:rPr>
              <a:t>Routinely inquiring about IPV can increase positive identification of victims during clinical screening. (Bianchi et al., 2014, p. 91)</a:t>
            </a:r>
          </a:p>
          <a:p>
            <a:r>
              <a:rPr lang="en-US" sz="1800" dirty="0">
                <a:latin typeface="Times New Roman" panose="02020603050405020304" pitchFamily="18" charset="0"/>
                <a:cs typeface="Times New Roman" panose="02020603050405020304" pitchFamily="18" charset="0"/>
              </a:rPr>
              <a:t>Screened pregnant women are less likely to have negative outcomes such as preterm births, low birthweight babies and higher Apgar scores. (Bianchi et al., 2014, p. 90)</a:t>
            </a:r>
          </a:p>
          <a:p>
            <a:pPr marL="0" indent="0">
              <a:buNone/>
            </a:pPr>
            <a:endParaRPr lang="en-US" sz="1800" dirty="0">
              <a:latin typeface="Times New Roman" panose="02020603050405020304" pitchFamily="18" charset="0"/>
              <a:cs typeface="Times New Roman" panose="02020603050405020304" pitchFamily="18" charset="0"/>
            </a:endParaRPr>
          </a:p>
        </p:txBody>
      </p:sp>
      <p:pic>
        <p:nvPicPr>
          <p:cNvPr id="4" name="Audio Recording Mar 8, 2022 at 2:43:25 PM" descr="Audio Recording Mar 8, 2022 at 2:43:25 PM">
            <a:hlinkClick r:id="" action="ppaction://media"/>
            <a:extLst>
              <a:ext uri="{FF2B5EF4-FFF2-40B4-BE49-F238E27FC236}">
                <a16:creationId xmlns:a16="http://schemas.microsoft.com/office/drawing/2014/main" id="{9609D0FD-043B-404F-8871-54C579EBE0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83272" y="992909"/>
            <a:ext cx="812800" cy="812800"/>
          </a:xfrm>
          <a:prstGeom prst="rect">
            <a:avLst/>
          </a:prstGeom>
        </p:spPr>
      </p:pic>
    </p:spTree>
    <p:extLst>
      <p:ext uri="{BB962C8B-B14F-4D97-AF65-F5344CB8AC3E}">
        <p14:creationId xmlns:p14="http://schemas.microsoft.com/office/powerpoint/2010/main" val="58590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0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BD4DD-EC84-0B4D-9642-FDC627668FAD}"/>
              </a:ext>
            </a:extLst>
          </p:cNvPr>
          <p:cNvSpPr>
            <a:spLocks noGrp="1"/>
          </p:cNvSpPr>
          <p:nvPr>
            <p:ph type="title"/>
          </p:nvPr>
        </p:nvSpPr>
        <p:spPr>
          <a:xfrm>
            <a:off x="565150" y="770890"/>
            <a:ext cx="2011795" cy="618237"/>
          </a:xfrm>
        </p:spPr>
        <p:txBody>
          <a:bodyPr>
            <a:normAutofit/>
          </a:bodyPr>
          <a:lstStyle/>
          <a:p>
            <a:r>
              <a:rPr lang="en-US" sz="30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ED4D7CA7-8B78-9647-AA2D-A28FE81F7BC5}"/>
              </a:ext>
            </a:extLst>
          </p:cNvPr>
          <p:cNvSpPr>
            <a:spLocks noGrp="1"/>
          </p:cNvSpPr>
          <p:nvPr>
            <p:ph idx="1"/>
          </p:nvPr>
        </p:nvSpPr>
        <p:spPr>
          <a:xfrm>
            <a:off x="340525" y="1389127"/>
            <a:ext cx="6472959" cy="4697983"/>
          </a:xfrm>
        </p:spPr>
        <p:txBody>
          <a:bodyPr>
            <a:noAutofit/>
          </a:bodyPr>
          <a:lstStyle/>
          <a:p>
            <a:pPr>
              <a:lnSpc>
                <a:spcPct val="90000"/>
              </a:lnSpc>
            </a:pPr>
            <a:r>
              <a:rPr lang="en-US" sz="1200" dirty="0">
                <a:latin typeface="Times New Roman" panose="02020603050405020304" pitchFamily="18" charset="0"/>
                <a:cs typeface="Times New Roman" panose="02020603050405020304" pitchFamily="18" charset="0"/>
              </a:rPr>
              <a:t>Bianchi, A. L., McFarlane, J., Nava, A., Gilroy, H., </a:t>
            </a:r>
            <a:r>
              <a:rPr lang="en-US" sz="1200" dirty="0" err="1">
                <a:latin typeface="Times New Roman" panose="02020603050405020304" pitchFamily="18" charset="0"/>
                <a:cs typeface="Times New Roman" panose="02020603050405020304" pitchFamily="18" charset="0"/>
              </a:rPr>
              <a:t>Maddoux</a:t>
            </a:r>
            <a:r>
              <a:rPr lang="en-US" sz="1200" dirty="0">
                <a:latin typeface="Times New Roman" panose="02020603050405020304" pitchFamily="18" charset="0"/>
                <a:cs typeface="Times New Roman" panose="02020603050405020304" pitchFamily="18" charset="0"/>
              </a:rPr>
              <a:t>, J., &amp; Cesario, S. (2014). Rapid assessment to identify and quantify the risk of intimate partner violence during pregnancy. </a:t>
            </a:r>
            <a:r>
              <a:rPr lang="en-US" sz="1200" i="1" dirty="0">
                <a:latin typeface="Times New Roman" panose="02020603050405020304" pitchFamily="18" charset="0"/>
                <a:cs typeface="Times New Roman" panose="02020603050405020304" pitchFamily="18" charset="0"/>
              </a:rPr>
              <a:t>Birth Issues in Perinatal Care, 41</a:t>
            </a:r>
            <a:r>
              <a:rPr lang="en-US" sz="1200" dirty="0">
                <a:latin typeface="Times New Roman" panose="02020603050405020304" pitchFamily="18" charset="0"/>
                <a:cs typeface="Times New Roman" panose="02020603050405020304" pitchFamily="18" charset="0"/>
              </a:rPr>
              <a:t>(1), 88-92. </a:t>
            </a:r>
            <a:r>
              <a:rPr lang="en-US" sz="1200" u="sng" dirty="0">
                <a:latin typeface="Times New Roman" panose="02020603050405020304" pitchFamily="18" charset="0"/>
                <a:cs typeface="Times New Roman" panose="02020603050405020304" pitchFamily="18" charset="0"/>
                <a:hlinkClick r:id="rId2"/>
              </a:rPr>
              <a:t>https://doi.org/10.1111/birt.12091</a:t>
            </a:r>
            <a:endParaRPr lang="en-US" sz="1200" u="sng" dirty="0">
              <a:latin typeface="Times New Roman" panose="02020603050405020304" pitchFamily="18" charset="0"/>
              <a:cs typeface="Times New Roman" panose="02020603050405020304" pitchFamily="18" charset="0"/>
            </a:endParaRPr>
          </a:p>
          <a:p>
            <a:pPr>
              <a:lnSpc>
                <a:spcPct val="90000"/>
              </a:lnSpc>
            </a:pPr>
            <a:r>
              <a:rPr lang="en-US" sz="1200" dirty="0">
                <a:latin typeface="Times New Roman" panose="02020603050405020304" pitchFamily="18" charset="0"/>
                <a:cs typeface="Times New Roman" panose="02020603050405020304" pitchFamily="18" charset="0"/>
              </a:rPr>
              <a:t>Fernandez, F. M., &amp; Krueger, P. M. (1999). Domestic violence: Effect on pregnancy outcome. </a:t>
            </a:r>
            <a:r>
              <a:rPr lang="en-US" sz="1200" i="1" dirty="0">
                <a:latin typeface="Times New Roman" panose="02020603050405020304" pitchFamily="18" charset="0"/>
                <a:cs typeface="Times New Roman" panose="02020603050405020304" pitchFamily="18" charset="0"/>
              </a:rPr>
              <a:t>The Journal of the American Osteopathic Association, 99</a:t>
            </a:r>
            <a:r>
              <a:rPr lang="en-US" sz="1200" dirty="0">
                <a:latin typeface="Times New Roman" panose="02020603050405020304" pitchFamily="18" charset="0"/>
                <a:cs typeface="Times New Roman" panose="02020603050405020304" pitchFamily="18" charset="0"/>
              </a:rPr>
              <a:t>(5), 254-256. </a:t>
            </a:r>
            <a:r>
              <a:rPr lang="en-US" sz="1200" u="sng" dirty="0">
                <a:latin typeface="Times New Roman" panose="02020603050405020304" pitchFamily="18" charset="0"/>
                <a:cs typeface="Times New Roman" panose="02020603050405020304" pitchFamily="18" charset="0"/>
                <a:hlinkClick r:id="rId3"/>
              </a:rPr>
              <a:t>https://doi.org/10.7556/jaoa.1999.99.5.254</a:t>
            </a:r>
            <a:endParaRPr lang="en-US" sz="1200" u="sng" dirty="0">
              <a:latin typeface="Times New Roman" panose="02020603050405020304" pitchFamily="18" charset="0"/>
              <a:cs typeface="Times New Roman" panose="02020603050405020304" pitchFamily="18" charset="0"/>
            </a:endParaRPr>
          </a:p>
          <a:p>
            <a:pPr>
              <a:lnSpc>
                <a:spcPct val="90000"/>
              </a:lnSpc>
            </a:pPr>
            <a:r>
              <a:rPr lang="en-US" sz="1200" dirty="0">
                <a:latin typeface="Times New Roman" panose="02020603050405020304" pitchFamily="18" charset="0"/>
                <a:cs typeface="Times New Roman" panose="02020603050405020304" pitchFamily="18" charset="0"/>
              </a:rPr>
              <a:t>Lee, K. Y. (2018, December 12). </a:t>
            </a:r>
            <a:r>
              <a:rPr lang="en-US" sz="1200" i="1" dirty="0">
                <a:latin typeface="Times New Roman" panose="02020603050405020304" pitchFamily="18" charset="0"/>
                <a:cs typeface="Times New Roman" panose="02020603050405020304" pitchFamily="18" charset="0"/>
              </a:rPr>
              <a:t>Pregnant and afraid: When expecting moms suffer at the hands of their partners.</a:t>
            </a:r>
            <a:r>
              <a:rPr lang="en-US" sz="1200" dirty="0">
                <a:latin typeface="Times New Roman" panose="02020603050405020304" pitchFamily="18" charset="0"/>
                <a:cs typeface="Times New Roman" panose="02020603050405020304" pitchFamily="18" charset="0"/>
              </a:rPr>
              <a:t> Today’s Parent. </a:t>
            </a:r>
            <a:r>
              <a:rPr lang="en-US" sz="1200" dirty="0">
                <a:latin typeface="Times New Roman" panose="02020603050405020304" pitchFamily="18" charset="0"/>
                <a:cs typeface="Times New Roman" panose="02020603050405020304" pitchFamily="18" charset="0"/>
                <a:hlinkClick r:id="rId4"/>
              </a:rPr>
              <a:t>https://www.todaysparent.com/pregnancy/being-pregnant/pregnant-and-afraid-when-expecting-moms-suffer-at-the-hands-of-their-partners/</a:t>
            </a:r>
            <a:endParaRPr lang="en-US" sz="1200" dirty="0">
              <a:latin typeface="Times New Roman" panose="02020603050405020304" pitchFamily="18" charset="0"/>
              <a:cs typeface="Times New Roman" panose="02020603050405020304" pitchFamily="18" charset="0"/>
            </a:endParaRPr>
          </a:p>
          <a:p>
            <a:pPr>
              <a:lnSpc>
                <a:spcPct val="90000"/>
              </a:lnSpc>
            </a:pPr>
            <a:r>
              <a:rPr lang="en-US" sz="1200" dirty="0">
                <a:latin typeface="Times New Roman" panose="02020603050405020304" pitchFamily="18" charset="0"/>
                <a:cs typeface="Times New Roman" panose="02020603050405020304" pitchFamily="18" charset="0"/>
              </a:rPr>
              <a:t>McFarlane, J., Campbell, J. C., Sharps, P., &amp; Watson, K. (2002). Abuse during pregnancy and femicide: Urgent implications for women’s health. </a:t>
            </a:r>
            <a:r>
              <a:rPr lang="en-US" sz="1200" i="1" dirty="0">
                <a:latin typeface="Times New Roman" panose="02020603050405020304" pitchFamily="18" charset="0"/>
                <a:cs typeface="Times New Roman" panose="02020603050405020304" pitchFamily="18" charset="0"/>
              </a:rPr>
              <a:t>Obstetrics &amp; Gynecology, 100</a:t>
            </a:r>
            <a:r>
              <a:rPr lang="en-US" sz="1200" dirty="0">
                <a:latin typeface="Times New Roman" panose="02020603050405020304" pitchFamily="18" charset="0"/>
                <a:cs typeface="Times New Roman" panose="02020603050405020304" pitchFamily="18" charset="0"/>
              </a:rPr>
              <a:t>(1), 27-36. </a:t>
            </a:r>
            <a:r>
              <a:rPr lang="en-US" sz="1200" u="sng" dirty="0">
                <a:latin typeface="Times New Roman" panose="02020603050405020304" pitchFamily="18" charset="0"/>
                <a:cs typeface="Times New Roman" panose="02020603050405020304" pitchFamily="18" charset="0"/>
                <a:hlinkClick r:id="rId5"/>
              </a:rPr>
              <a:t>https://doi.org/10.1016/S0029-7844(02)02054-9</a:t>
            </a:r>
            <a:r>
              <a:rPr lang="en-US" sz="1200" dirty="0">
                <a:latin typeface="Times New Roman" panose="02020603050405020304" pitchFamily="18" charset="0"/>
                <a:cs typeface="Times New Roman" panose="02020603050405020304" pitchFamily="18" charset="0"/>
              </a:rPr>
              <a:t>.</a:t>
            </a:r>
          </a:p>
          <a:p>
            <a:pPr>
              <a:lnSpc>
                <a:spcPct val="90000"/>
              </a:lnSpc>
            </a:pPr>
            <a:r>
              <a:rPr lang="en-US" sz="1200" dirty="0">
                <a:latin typeface="Times New Roman" panose="02020603050405020304" pitchFamily="18" charset="0"/>
                <a:cs typeface="Times New Roman" panose="02020603050405020304" pitchFamily="18" charset="0"/>
              </a:rPr>
              <a:t>McFarlane., </a:t>
            </a:r>
            <a:r>
              <a:rPr lang="en-US" sz="1200" dirty="0" err="1">
                <a:latin typeface="Times New Roman" panose="02020603050405020304" pitchFamily="18" charset="0"/>
                <a:cs typeface="Times New Roman" panose="02020603050405020304" pitchFamily="18" charset="0"/>
              </a:rPr>
              <a:t>Maddoux</a:t>
            </a:r>
            <a:r>
              <a:rPr lang="en-US" sz="1200" dirty="0">
                <a:latin typeface="Times New Roman" panose="02020603050405020304" pitchFamily="18" charset="0"/>
                <a:cs typeface="Times New Roman" panose="02020603050405020304" pitchFamily="18" charset="0"/>
              </a:rPr>
              <a:t>, J., Cesario, S., </a:t>
            </a:r>
            <a:r>
              <a:rPr lang="en-US" sz="1200" dirty="0" err="1">
                <a:latin typeface="Times New Roman" panose="02020603050405020304" pitchFamily="18" charset="0"/>
                <a:cs typeface="Times New Roman" panose="02020603050405020304" pitchFamily="18" charset="0"/>
              </a:rPr>
              <a:t>Kpci</a:t>
            </a:r>
            <a:r>
              <a:rPr lang="en-US" sz="1200" dirty="0">
                <a:latin typeface="Times New Roman" panose="02020603050405020304" pitchFamily="18" charset="0"/>
                <a:cs typeface="Times New Roman" panose="02020603050405020304" pitchFamily="18" charset="0"/>
              </a:rPr>
              <a:t>, A., Liu, F., Gilroy, H., &amp; Bianchi, A.L. (2014). Effect of abuse during pregnancy on maternal and child safety and functioning for 24 months after delivery. </a:t>
            </a:r>
            <a:r>
              <a:rPr lang="en-US" sz="1200" i="1" dirty="0">
                <a:latin typeface="Times New Roman" panose="02020603050405020304" pitchFamily="18" charset="0"/>
                <a:cs typeface="Times New Roman" panose="02020603050405020304" pitchFamily="18" charset="0"/>
              </a:rPr>
              <a:t>Obstetrics &amp; Gynecology, 123</a:t>
            </a:r>
            <a:r>
              <a:rPr lang="en-US" sz="1200" dirty="0">
                <a:latin typeface="Times New Roman" panose="02020603050405020304" pitchFamily="18" charset="0"/>
                <a:cs typeface="Times New Roman" panose="02020603050405020304" pitchFamily="18" charset="0"/>
              </a:rPr>
              <a:t>(4), 839-847. 10.1097/AOG.0000000000000183</a:t>
            </a:r>
          </a:p>
          <a:p>
            <a:pPr>
              <a:lnSpc>
                <a:spcPct val="90000"/>
              </a:lnSpc>
            </a:pPr>
            <a:r>
              <a:rPr lang="en-US" sz="1200" dirty="0" err="1">
                <a:latin typeface="Times New Roman" panose="02020603050405020304" pitchFamily="18" charset="0"/>
                <a:cs typeface="Times New Roman" panose="02020603050405020304" pitchFamily="18" charset="0"/>
              </a:rPr>
              <a:t>Mezey</a:t>
            </a:r>
            <a:r>
              <a:rPr lang="en-US" sz="1200" dirty="0">
                <a:latin typeface="Times New Roman" panose="02020603050405020304" pitchFamily="18" charset="0"/>
                <a:cs typeface="Times New Roman" panose="02020603050405020304" pitchFamily="18" charset="0"/>
              </a:rPr>
              <a:t>, G., Bacchus, L., Haworth, A., &amp; Bewley, S. (2003). Midwives’ perceptions and experiences of routine enquiry for domestic violence. </a:t>
            </a:r>
            <a:r>
              <a:rPr lang="en-US" sz="1200" i="1" dirty="0">
                <a:latin typeface="Times New Roman" panose="02020603050405020304" pitchFamily="18" charset="0"/>
                <a:cs typeface="Times New Roman" panose="02020603050405020304" pitchFamily="18" charset="0"/>
              </a:rPr>
              <a:t>BJOG: an International Journal of Obstetrics and </a:t>
            </a:r>
            <a:r>
              <a:rPr lang="en-US" sz="1200" i="1" dirty="0" err="1">
                <a:latin typeface="Times New Roman" panose="02020603050405020304" pitchFamily="18" charset="0"/>
                <a:cs typeface="Times New Roman" panose="02020603050405020304" pitchFamily="18" charset="0"/>
              </a:rPr>
              <a:t>Gynaecology</a:t>
            </a:r>
            <a:r>
              <a:rPr lang="en-US" sz="1200" i="1" dirty="0">
                <a:latin typeface="Times New Roman" panose="02020603050405020304" pitchFamily="18" charset="0"/>
                <a:cs typeface="Times New Roman" panose="02020603050405020304" pitchFamily="18" charset="0"/>
              </a:rPr>
              <a:t>, 110</a:t>
            </a:r>
            <a:r>
              <a:rPr lang="en-US" sz="1200" dirty="0">
                <a:latin typeface="Times New Roman" panose="02020603050405020304" pitchFamily="18" charset="0"/>
                <a:cs typeface="Times New Roman" panose="02020603050405020304" pitchFamily="18" charset="0"/>
              </a:rPr>
              <a:t>, 744-752. </a:t>
            </a:r>
            <a:r>
              <a:rPr lang="en-US" sz="1200" dirty="0">
                <a:latin typeface="Times New Roman" panose="02020603050405020304" pitchFamily="18" charset="0"/>
                <a:cs typeface="Times New Roman" panose="02020603050405020304" pitchFamily="18" charset="0"/>
                <a:hlinkClick r:id="rId6"/>
              </a:rPr>
              <a:t>https://doi.org/10.1111/j.1471-0528.2003.01263.x</a:t>
            </a:r>
            <a:endParaRPr lang="en-US" sz="1200" dirty="0">
              <a:latin typeface="Times New Roman" panose="02020603050405020304" pitchFamily="18" charset="0"/>
              <a:cs typeface="Times New Roman" panose="02020603050405020304" pitchFamily="18" charset="0"/>
            </a:endParaRPr>
          </a:p>
          <a:p>
            <a:pPr>
              <a:lnSpc>
                <a:spcPct val="90000"/>
              </a:lnSpc>
            </a:pPr>
            <a:r>
              <a:rPr lang="en-US" sz="1200" dirty="0">
                <a:latin typeface="Times New Roman" panose="02020603050405020304" pitchFamily="18" charset="0"/>
                <a:cs typeface="Times New Roman" panose="02020603050405020304" pitchFamily="18" charset="0"/>
              </a:rPr>
              <a:t>Valladares, E., Ellsberg, M., Pena, R., </a:t>
            </a:r>
            <a:r>
              <a:rPr lang="en-US" sz="1200" dirty="0" err="1">
                <a:latin typeface="Times New Roman" panose="02020603050405020304" pitchFamily="18" charset="0"/>
                <a:cs typeface="Times New Roman" panose="02020603050405020304" pitchFamily="18" charset="0"/>
              </a:rPr>
              <a:t>Hogberg</a:t>
            </a:r>
            <a:r>
              <a:rPr lang="en-US" sz="1200" dirty="0">
                <a:latin typeface="Times New Roman" panose="02020603050405020304" pitchFamily="18" charset="0"/>
                <a:cs typeface="Times New Roman" panose="02020603050405020304" pitchFamily="18" charset="0"/>
              </a:rPr>
              <a:t>, U., Persson, L. A., &amp; Lars, A. (2002). Physical partner abuse during pregnancy: A risk factor for low birth weight in Nicaragua. </a:t>
            </a:r>
            <a:r>
              <a:rPr lang="en-US" sz="1200" i="1" dirty="0">
                <a:latin typeface="Times New Roman" panose="02020603050405020304" pitchFamily="18" charset="0"/>
                <a:cs typeface="Times New Roman" panose="02020603050405020304" pitchFamily="18" charset="0"/>
              </a:rPr>
              <a:t>Obstetrics &amp; Gynecology, 100</a:t>
            </a:r>
            <a:r>
              <a:rPr lang="en-US" sz="1200" dirty="0">
                <a:latin typeface="Times New Roman" panose="02020603050405020304" pitchFamily="18" charset="0"/>
                <a:cs typeface="Times New Roman" panose="02020603050405020304" pitchFamily="18" charset="0"/>
              </a:rPr>
              <a:t>(4), 700-705. </a:t>
            </a:r>
            <a:r>
              <a:rPr lang="en-US" sz="1200" dirty="0">
                <a:latin typeface="Times New Roman" panose="02020603050405020304" pitchFamily="18" charset="0"/>
                <a:cs typeface="Times New Roman" panose="02020603050405020304" pitchFamily="18" charset="0"/>
                <a:hlinkClick r:id="rId7" tooltip="Persistent link using digital object identifier"/>
              </a:rPr>
              <a:t>https://doi.org/10.1016/S0029-7844(02)02093-8</a:t>
            </a:r>
            <a:endParaRPr lang="en-US" sz="1200" dirty="0">
              <a:latin typeface="Times New Roman" panose="02020603050405020304" pitchFamily="18" charset="0"/>
              <a:cs typeface="Times New Roman" panose="02020603050405020304" pitchFamily="18" charset="0"/>
            </a:endParaRPr>
          </a:p>
          <a:p>
            <a:pPr>
              <a:lnSpc>
                <a:spcPct val="90000"/>
              </a:lnSpc>
            </a:pPr>
            <a:r>
              <a:rPr lang="en-US" sz="1200" dirty="0" err="1">
                <a:latin typeface="Times New Roman" panose="02020603050405020304" pitchFamily="18" charset="0"/>
                <a:cs typeface="Times New Roman" panose="02020603050405020304" pitchFamily="18" charset="0"/>
              </a:rPr>
              <a:t>Vehling</a:t>
            </a:r>
            <a:r>
              <a:rPr lang="en-US" sz="1200" dirty="0">
                <a:latin typeface="Times New Roman" panose="02020603050405020304" pitchFamily="18" charset="0"/>
                <a:cs typeface="Times New Roman" panose="02020603050405020304" pitchFamily="18" charset="0"/>
              </a:rPr>
              <a:t>, S. (2019, October 16). </a:t>
            </a:r>
            <a:r>
              <a:rPr lang="en-US" sz="1200" i="1" dirty="0">
                <a:latin typeface="Times New Roman" panose="02020603050405020304" pitchFamily="18" charset="0"/>
                <a:cs typeface="Times New Roman" panose="02020603050405020304" pitchFamily="18" charset="0"/>
              </a:rPr>
              <a:t>Taking your breath away – why strangulation in domestic violence is a huge red flag. </a:t>
            </a:r>
            <a:r>
              <a:rPr lang="en-US" sz="1200" dirty="0">
                <a:latin typeface="Times New Roman" panose="02020603050405020304" pitchFamily="18" charset="0"/>
                <a:cs typeface="Times New Roman" panose="02020603050405020304" pitchFamily="18" charset="0"/>
              </a:rPr>
              <a:t>Mobile ODT. </a:t>
            </a:r>
            <a:r>
              <a:rPr lang="en-US" sz="1200" dirty="0">
                <a:latin typeface="Times New Roman" panose="02020603050405020304" pitchFamily="18" charset="0"/>
                <a:cs typeface="Times New Roman" panose="02020603050405020304" pitchFamily="18" charset="0"/>
                <a:hlinkClick r:id="rId8"/>
              </a:rPr>
              <a:t>https://www.mobileodt.com/blog/taking-your-breath-away-why-strangulation-in-domestic-violence-is-a-huge-red-flag/</a:t>
            </a:r>
            <a:endParaRPr lang="en-US" sz="1200" dirty="0">
              <a:latin typeface="Times New Roman" panose="02020603050405020304" pitchFamily="18" charset="0"/>
              <a:cs typeface="Times New Roman" panose="02020603050405020304" pitchFamily="18" charset="0"/>
            </a:endParaRPr>
          </a:p>
          <a:p>
            <a:pPr>
              <a:lnSpc>
                <a:spcPct val="90000"/>
              </a:lnSpc>
            </a:pPr>
            <a:endParaRPr lang="en-US" sz="1200" dirty="0">
              <a:latin typeface="Times New Roman" panose="02020603050405020304" pitchFamily="18" charset="0"/>
              <a:cs typeface="Times New Roman" panose="02020603050405020304" pitchFamily="18" charset="0"/>
            </a:endParaRPr>
          </a:p>
          <a:p>
            <a:pPr>
              <a:lnSpc>
                <a:spcPct val="90000"/>
              </a:lnSpc>
            </a:pPr>
            <a:endParaRPr lang="en-US" sz="1200" dirty="0">
              <a:latin typeface="Times New Roman" panose="02020603050405020304" pitchFamily="18" charset="0"/>
              <a:cs typeface="Times New Roman" panose="02020603050405020304" pitchFamily="18" charset="0"/>
            </a:endParaRPr>
          </a:p>
        </p:txBody>
      </p:sp>
      <p:cxnSp>
        <p:nvCxnSpPr>
          <p:cNvPr id="134" name="Straight Connector 105">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5" name="Group 107">
            <a:extLst>
              <a:ext uri="{FF2B5EF4-FFF2-40B4-BE49-F238E27FC236}">
                <a16:creationId xmlns:a16="http://schemas.microsoft.com/office/drawing/2014/main" id="{A6B8E30F-B99D-4646-9EF5-E88231291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136" name="Oval 108">
              <a:extLst>
                <a:ext uri="{FF2B5EF4-FFF2-40B4-BE49-F238E27FC236}">
                  <a16:creationId xmlns:a16="http://schemas.microsoft.com/office/drawing/2014/main" id="{A1C049F8-6165-664F-BADB-1D3E160D8B6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5">
              <a:extLst>
                <a:ext uri="{FF2B5EF4-FFF2-40B4-BE49-F238E27FC236}">
                  <a16:creationId xmlns:a16="http://schemas.microsoft.com/office/drawing/2014/main" id="{2E4AA6C4-5F76-644E-AC9E-49DAAAE1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8" name="Freeform 36">
              <a:extLst>
                <a:ext uri="{FF2B5EF4-FFF2-40B4-BE49-F238E27FC236}">
                  <a16:creationId xmlns:a16="http://schemas.microsoft.com/office/drawing/2014/main" id="{D0F1BCD1-5174-9442-BC14-098FC8F28B1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Oval 111">
              <a:extLst>
                <a:ext uri="{FF2B5EF4-FFF2-40B4-BE49-F238E27FC236}">
                  <a16:creationId xmlns:a16="http://schemas.microsoft.com/office/drawing/2014/main" id="{7C38B8C2-7FF9-B545-9383-9D2F10BD0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12">
              <a:extLst>
                <a:ext uri="{FF2B5EF4-FFF2-40B4-BE49-F238E27FC236}">
                  <a16:creationId xmlns:a16="http://schemas.microsoft.com/office/drawing/2014/main" id="{93FAB827-9785-0646-88AC-6BAB2FF0F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13">
              <a:extLst>
                <a:ext uri="{FF2B5EF4-FFF2-40B4-BE49-F238E27FC236}">
                  <a16:creationId xmlns:a16="http://schemas.microsoft.com/office/drawing/2014/main" id="{B5964466-BB35-554E-96AB-6C03B2912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65">
              <a:extLst>
                <a:ext uri="{FF2B5EF4-FFF2-40B4-BE49-F238E27FC236}">
                  <a16:creationId xmlns:a16="http://schemas.microsoft.com/office/drawing/2014/main" id="{581755C1-0C03-D548-A87C-5D91A00D8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66">
              <a:extLst>
                <a:ext uri="{FF2B5EF4-FFF2-40B4-BE49-F238E27FC236}">
                  <a16:creationId xmlns:a16="http://schemas.microsoft.com/office/drawing/2014/main" id="{9CE6EA07-B7C1-7E40-B170-85C1AE7CD13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Oval 116">
              <a:extLst>
                <a:ext uri="{FF2B5EF4-FFF2-40B4-BE49-F238E27FC236}">
                  <a16:creationId xmlns:a16="http://schemas.microsoft.com/office/drawing/2014/main" id="{482C64DB-7165-BA4D-B240-B831F732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17">
              <a:extLst>
                <a:ext uri="{FF2B5EF4-FFF2-40B4-BE49-F238E27FC236}">
                  <a16:creationId xmlns:a16="http://schemas.microsoft.com/office/drawing/2014/main" id="{8185AC8F-33E2-6F45-BB99-45AB0771E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18">
              <a:extLst>
                <a:ext uri="{FF2B5EF4-FFF2-40B4-BE49-F238E27FC236}">
                  <a16:creationId xmlns:a16="http://schemas.microsoft.com/office/drawing/2014/main" id="{3FE600A1-9FA9-7D44-B151-6D85236CA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19">
              <a:extLst>
                <a:ext uri="{FF2B5EF4-FFF2-40B4-BE49-F238E27FC236}">
                  <a16:creationId xmlns:a16="http://schemas.microsoft.com/office/drawing/2014/main" id="{BB8B046A-AEB0-9A43-97BF-9D01EFB10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71">
              <a:extLst>
                <a:ext uri="{FF2B5EF4-FFF2-40B4-BE49-F238E27FC236}">
                  <a16:creationId xmlns:a16="http://schemas.microsoft.com/office/drawing/2014/main" id="{793800D8-E4A7-D744-AA8A-394F66211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72">
              <a:extLst>
                <a:ext uri="{FF2B5EF4-FFF2-40B4-BE49-F238E27FC236}">
                  <a16:creationId xmlns:a16="http://schemas.microsoft.com/office/drawing/2014/main" id="{8FAF8097-8120-3F48-B883-BACD6450D13B}"/>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Oval 122">
              <a:extLst>
                <a:ext uri="{FF2B5EF4-FFF2-40B4-BE49-F238E27FC236}">
                  <a16:creationId xmlns:a16="http://schemas.microsoft.com/office/drawing/2014/main" id="{E2640769-9D0C-714C-B41F-F0AF3CB0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5AC7D7C4-C7E0-BE49-B797-AB72BC541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C127D504-2340-9144-A0C0-BC4BBEA09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76">
              <a:extLst>
                <a:ext uri="{FF2B5EF4-FFF2-40B4-BE49-F238E27FC236}">
                  <a16:creationId xmlns:a16="http://schemas.microsoft.com/office/drawing/2014/main" id="{8266C3BD-4E61-0646-9AA7-5CB786EC2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7" name="Freeform 77">
              <a:extLst>
                <a:ext uri="{FF2B5EF4-FFF2-40B4-BE49-F238E27FC236}">
                  <a16:creationId xmlns:a16="http://schemas.microsoft.com/office/drawing/2014/main" id="{8AEAEE9B-E0B2-D14E-87FD-388F8C496A7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8" name="Freeform 78">
              <a:extLst>
                <a:ext uri="{FF2B5EF4-FFF2-40B4-BE49-F238E27FC236}">
                  <a16:creationId xmlns:a16="http://schemas.microsoft.com/office/drawing/2014/main" id="{1E54CFED-A4D5-7C47-AB58-4F813D231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79">
              <a:extLst>
                <a:ext uri="{FF2B5EF4-FFF2-40B4-BE49-F238E27FC236}">
                  <a16:creationId xmlns:a16="http://schemas.microsoft.com/office/drawing/2014/main" id="{FF46DF3B-97DE-804E-9D8F-E9A00C595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Freeform 80">
              <a:extLst>
                <a:ext uri="{FF2B5EF4-FFF2-40B4-BE49-F238E27FC236}">
                  <a16:creationId xmlns:a16="http://schemas.microsoft.com/office/drawing/2014/main" id="{44486747-B3FE-184E-912A-43A38A3AC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1" name="Freeform 81">
              <a:extLst>
                <a:ext uri="{FF2B5EF4-FFF2-40B4-BE49-F238E27FC236}">
                  <a16:creationId xmlns:a16="http://schemas.microsoft.com/office/drawing/2014/main" id="{CB033255-FCDE-3345-AD92-D9BC51A2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 name="Freeform 82">
              <a:extLst>
                <a:ext uri="{FF2B5EF4-FFF2-40B4-BE49-F238E27FC236}">
                  <a16:creationId xmlns:a16="http://schemas.microsoft.com/office/drawing/2014/main" id="{97033299-E214-9A47-95E6-703624E27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9047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3B77C816-C84C-4DAE-A89B-F9987B9A3E16}"/>
              </a:ext>
            </a:extLst>
          </p:cNvPr>
          <p:cNvSpPr>
            <a:spLocks noGrp="1"/>
          </p:cNvSpPr>
          <p:nvPr>
            <p:ph idx="1"/>
          </p:nvPr>
        </p:nvSpPr>
        <p:spPr>
          <a:xfrm>
            <a:off x="565151" y="1214186"/>
            <a:ext cx="4133559" cy="4547042"/>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“Domestic Violence refers to the use of physical or emotional force or threat of physical force, including sexual violence in close adult relationships. This includes violence perpetrated by a spouse, partner, son or daughter or any other person who has a close or blood relationship with the victim. The term 'domestic violence' goes beyond actual physical violence. It can also involve emotional abuse; the destruction of property; isolation from friends, family and other potential sources of support; threats to others including children; stalking; and control over access to money, personal items, food, transportation and the telephone.” (</a:t>
            </a:r>
            <a:r>
              <a:rPr lang="en-US" dirty="0" err="1">
                <a:latin typeface="Times New Roman" panose="02020603050405020304" pitchFamily="18" charset="0"/>
                <a:cs typeface="Times New Roman" panose="02020603050405020304" pitchFamily="18" charset="0"/>
              </a:rPr>
              <a:t>Mezey</a:t>
            </a:r>
            <a:r>
              <a:rPr lang="en-US" dirty="0">
                <a:latin typeface="Times New Roman" panose="02020603050405020304" pitchFamily="18" charset="0"/>
                <a:cs typeface="Times New Roman" panose="02020603050405020304" pitchFamily="18" charset="0"/>
              </a:rPr>
              <a:t> et al., 2003, para. 744)</a:t>
            </a:r>
          </a:p>
          <a:p>
            <a:endParaRPr lang="en-US" dirty="0"/>
          </a:p>
        </p:txBody>
      </p:sp>
      <p:pic>
        <p:nvPicPr>
          <p:cNvPr id="5" name="Content Placeholder 4" descr="Icon&#10;&#10;Description automatically generated">
            <a:hlinkClick r:id="rId4"/>
            <a:extLst>
              <a:ext uri="{FF2B5EF4-FFF2-40B4-BE49-F238E27FC236}">
                <a16:creationId xmlns:a16="http://schemas.microsoft.com/office/drawing/2014/main" id="{694FA0D5-EAA5-894A-BDB9-AD5204AE46EE}"/>
              </a:ext>
            </a:extLst>
          </p:cNvPr>
          <p:cNvPicPr>
            <a:picLocks noChangeAspect="1"/>
          </p:cNvPicPr>
          <p:nvPr/>
        </p:nvPicPr>
        <p:blipFill>
          <a:blip r:embed="rId5"/>
          <a:stretch>
            <a:fillRect/>
          </a:stretch>
        </p:blipFill>
        <p:spPr>
          <a:xfrm>
            <a:off x="5106596" y="1214186"/>
            <a:ext cx="6430513" cy="4420977"/>
          </a:xfrm>
          <a:prstGeom prst="rect">
            <a:avLst/>
          </a:prstGeom>
        </p:spPr>
      </p:pic>
      <p:grpSp>
        <p:nvGrpSpPr>
          <p:cNvPr id="14" name="Group 13">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5"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0" name="Straight Connector 19">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87B2339-75D2-A246-A657-FE49EA9F5783}"/>
              </a:ext>
            </a:extLst>
          </p:cNvPr>
          <p:cNvSpPr txBox="1"/>
          <p:nvPr/>
        </p:nvSpPr>
        <p:spPr>
          <a:xfrm>
            <a:off x="8679460" y="5643814"/>
            <a:ext cx="2798619" cy="461665"/>
          </a:xfrm>
          <a:prstGeom prst="rect">
            <a:avLst/>
          </a:prstGeom>
          <a:noFill/>
        </p:spPr>
        <p:txBody>
          <a:bodyPr wrap="square" rtlCol="0">
            <a:spAutoFit/>
          </a:bodyPr>
          <a:lstStyle/>
          <a:p>
            <a:r>
              <a:rPr lang="en-US" sz="1200" dirty="0"/>
              <a:t>Figure 1: IPV Silhouette (</a:t>
            </a:r>
            <a:r>
              <a:rPr lang="en-US" sz="1200" dirty="0" err="1"/>
              <a:t>Vehling</a:t>
            </a:r>
            <a:r>
              <a:rPr lang="en-US" sz="1200" dirty="0"/>
              <a:t>, 2019)</a:t>
            </a:r>
          </a:p>
        </p:txBody>
      </p:sp>
      <p:pic>
        <p:nvPicPr>
          <p:cNvPr id="7" name="Audio Recording Mar 8, 2022 at 2:25:26 PM" descr="Audio Recording Mar 8, 2022 at 2:25:26 PM">
            <a:hlinkClick r:id="" action="ppaction://media"/>
            <a:extLst>
              <a:ext uri="{FF2B5EF4-FFF2-40B4-BE49-F238E27FC236}">
                <a16:creationId xmlns:a16="http://schemas.microsoft.com/office/drawing/2014/main" id="{0267DB1E-5BF6-0A4C-84E6-AF74F539AB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7527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6406-8F1F-C84C-B5E9-EC7F492A21E4}"/>
              </a:ext>
            </a:extLst>
          </p:cNvPr>
          <p:cNvSpPr>
            <a:spLocks noGrp="1"/>
          </p:cNvSpPr>
          <p:nvPr>
            <p:ph type="title"/>
          </p:nvPr>
        </p:nvSpPr>
        <p:spPr>
          <a:xfrm>
            <a:off x="565150" y="258272"/>
            <a:ext cx="6098886" cy="725401"/>
          </a:xfrm>
        </p:spPr>
        <p:txBody>
          <a:bodyPr>
            <a:noAutofit/>
          </a:bodyPr>
          <a:lstStyle/>
          <a:p>
            <a:r>
              <a:rPr lang="en-US" sz="3000" dirty="0">
                <a:latin typeface="Times New Roman" panose="02020603050405020304" pitchFamily="18" charset="0"/>
                <a:cs typeface="Times New Roman" panose="02020603050405020304" pitchFamily="18" charset="0"/>
              </a:rPr>
              <a:t>Impact of Interpersonal Violence (IPV)</a:t>
            </a:r>
          </a:p>
        </p:txBody>
      </p:sp>
      <p:sp>
        <p:nvSpPr>
          <p:cNvPr id="3" name="Content Placeholder 2">
            <a:extLst>
              <a:ext uri="{FF2B5EF4-FFF2-40B4-BE49-F238E27FC236}">
                <a16:creationId xmlns:a16="http://schemas.microsoft.com/office/drawing/2014/main" id="{03777BB0-6C88-CC46-8312-886499D93A46}"/>
              </a:ext>
            </a:extLst>
          </p:cNvPr>
          <p:cNvSpPr>
            <a:spLocks noGrp="1"/>
          </p:cNvSpPr>
          <p:nvPr>
            <p:ph idx="1"/>
          </p:nvPr>
        </p:nvSpPr>
        <p:spPr>
          <a:xfrm>
            <a:off x="579005" y="1268822"/>
            <a:ext cx="7335835" cy="4320355"/>
          </a:xfrm>
        </p:spPr>
        <p:txBody>
          <a:bodyPr>
            <a:noAutofit/>
          </a:bodyPr>
          <a:lstStyle/>
          <a:p>
            <a:r>
              <a:rPr lang="en-US" sz="1800" dirty="0">
                <a:latin typeface="Times New Roman" panose="02020603050405020304" pitchFamily="18" charset="0"/>
                <a:cs typeface="Times New Roman" panose="02020603050405020304" pitchFamily="18" charset="0"/>
              </a:rPr>
              <a:t>One of the most prevalent gender-based violence is violence against women by male partners and it has been identified as a health concern by many international entities and governments. (Valladares et al., 2002, p. 703)</a:t>
            </a:r>
          </a:p>
          <a:p>
            <a:r>
              <a:rPr lang="en-US" sz="1800" dirty="0">
                <a:latin typeface="Times New Roman" panose="02020603050405020304" pitchFamily="18" charset="0"/>
                <a:cs typeface="Times New Roman" panose="02020603050405020304" pitchFamily="18" charset="0"/>
              </a:rPr>
              <a:t>International studies estimate that up to 25% of women face violence by intimate partners during pregnancy. (Valladares et al., 2002, p. 703)</a:t>
            </a:r>
          </a:p>
          <a:p>
            <a:r>
              <a:rPr lang="en-US" sz="1800" dirty="0">
                <a:latin typeface="Times New Roman" panose="02020603050405020304" pitchFamily="18" charset="0"/>
                <a:cs typeface="Times New Roman" panose="02020603050405020304" pitchFamily="18" charset="0"/>
              </a:rPr>
              <a:t>An estimate of 324,000 women are believed to be abused during pregnancy each year in the United States. (Bianchi et al., 2014, p. 91)</a:t>
            </a:r>
          </a:p>
          <a:p>
            <a:r>
              <a:rPr lang="en-US" sz="1800" dirty="0">
                <a:latin typeface="Times New Roman" panose="02020603050405020304" pitchFamily="18" charset="0"/>
                <a:cs typeface="Times New Roman" panose="02020603050405020304" pitchFamily="18" charset="0"/>
              </a:rPr>
              <a:t>Alcohol and drug abuse is more common in women who are abused. (Fernandez &amp; Krueger, 1999, p. 255)</a:t>
            </a:r>
          </a:p>
          <a:p>
            <a:r>
              <a:rPr lang="en-US" sz="1800" dirty="0">
                <a:latin typeface="Times New Roman" panose="02020603050405020304" pitchFamily="18" charset="0"/>
                <a:cs typeface="Times New Roman" panose="02020603050405020304" pitchFamily="18" charset="0"/>
              </a:rPr>
              <a:t>It is believed that violence during pregnancy increases prenatal complications. (</a:t>
            </a:r>
            <a:r>
              <a:rPr lang="en-US" sz="1800" dirty="0" err="1">
                <a:latin typeface="Times New Roman" panose="02020603050405020304" pitchFamily="18" charset="0"/>
                <a:cs typeface="Times New Roman" panose="02020603050405020304" pitchFamily="18" charset="0"/>
              </a:rPr>
              <a:t>Mezey</a:t>
            </a:r>
            <a:r>
              <a:rPr lang="en-US" sz="1800" dirty="0">
                <a:latin typeface="Times New Roman" panose="02020603050405020304" pitchFamily="18" charset="0"/>
                <a:cs typeface="Times New Roman" panose="02020603050405020304" pitchFamily="18" charset="0"/>
              </a:rPr>
              <a:t> et al., 2003, p. 745) </a:t>
            </a:r>
          </a:p>
          <a:p>
            <a:r>
              <a:rPr lang="en-US" sz="1800" dirty="0">
                <a:latin typeface="Times New Roman" panose="02020603050405020304" pitchFamily="18" charset="0"/>
                <a:cs typeface="Times New Roman" panose="02020603050405020304" pitchFamily="18" charset="0"/>
              </a:rPr>
              <a:t>Black women are 3x more likely to be victims of IPV than white women. Women without high school degrees are 2x as likely to be abused. Women are 2x as likely to be murdered by a former partner than a current partner. (McFarlane et al., 2002, p. 28)</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5" name="Audio Recording Mar 8, 2022 at 2:29:47 PM" descr="Audio Recording Mar 8, 2022 at 2:29:47 PM">
            <a:hlinkClick r:id="" action="ppaction://media"/>
            <a:extLst>
              <a:ext uri="{FF2B5EF4-FFF2-40B4-BE49-F238E27FC236}">
                <a16:creationId xmlns:a16="http://schemas.microsoft.com/office/drawing/2014/main" id="{87447E18-D91E-1D4C-AB4F-9B5036E4BB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83273" y="983673"/>
            <a:ext cx="812800" cy="812800"/>
          </a:xfrm>
          <a:prstGeom prst="rect">
            <a:avLst/>
          </a:prstGeom>
        </p:spPr>
      </p:pic>
    </p:spTree>
    <p:extLst>
      <p:ext uri="{BB962C8B-B14F-4D97-AF65-F5344CB8AC3E}">
        <p14:creationId xmlns:p14="http://schemas.microsoft.com/office/powerpoint/2010/main" val="33894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F9008EE-5C7E-8B47-B29F-BBBB39A84213}"/>
              </a:ext>
            </a:extLst>
          </p:cNvPr>
          <p:cNvGraphicFramePr/>
          <p:nvPr>
            <p:extLst>
              <p:ext uri="{D42A27DB-BD31-4B8C-83A1-F6EECF244321}">
                <p14:modId xmlns:p14="http://schemas.microsoft.com/office/powerpoint/2010/main" val="1927073434"/>
              </p:ext>
            </p:extLst>
          </p:nvPr>
        </p:nvGraphicFramePr>
        <p:xfrm>
          <a:off x="232640" y="1011382"/>
          <a:ext cx="10435359" cy="45497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DDE8DB69-5C7B-934A-8D59-C3CE75BE16BF}"/>
              </a:ext>
            </a:extLst>
          </p:cNvPr>
          <p:cNvSpPr txBox="1"/>
          <p:nvPr/>
        </p:nvSpPr>
        <p:spPr>
          <a:xfrm>
            <a:off x="678873" y="533400"/>
            <a:ext cx="5417127" cy="10156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Timeline of IPV Acknowledgement</a:t>
            </a:r>
          </a:p>
        </p:txBody>
      </p:sp>
      <p:pic>
        <p:nvPicPr>
          <p:cNvPr id="6" name="Audio Recording Mar 8, 2022 at 2:31:00 PM" descr="Audio Recording Mar 8, 2022 at 2:31:00 PM">
            <a:hlinkClick r:id="" action="ppaction://media"/>
            <a:extLst>
              <a:ext uri="{FF2B5EF4-FFF2-40B4-BE49-F238E27FC236}">
                <a16:creationId xmlns:a16="http://schemas.microsoft.com/office/drawing/2014/main" id="{B58B8E24-D2BD-D347-BE8F-DBB4D81CF81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427855" y="1011382"/>
            <a:ext cx="812800" cy="812800"/>
          </a:xfrm>
          <a:prstGeom prst="rect">
            <a:avLst/>
          </a:prstGeom>
        </p:spPr>
      </p:pic>
    </p:spTree>
    <p:extLst>
      <p:ext uri="{BB962C8B-B14F-4D97-AF65-F5344CB8AC3E}">
        <p14:creationId xmlns:p14="http://schemas.microsoft.com/office/powerpoint/2010/main" val="354855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25FA-6F29-D749-A3EC-B03C27CDDEC2}"/>
              </a:ext>
            </a:extLst>
          </p:cNvPr>
          <p:cNvSpPr>
            <a:spLocks noGrp="1"/>
          </p:cNvSpPr>
          <p:nvPr>
            <p:ph type="title"/>
          </p:nvPr>
        </p:nvSpPr>
        <p:spPr>
          <a:xfrm>
            <a:off x="565150" y="770890"/>
            <a:ext cx="3563505" cy="683837"/>
          </a:xfrm>
        </p:spPr>
        <p:txBody>
          <a:bodyPr>
            <a:normAutofit/>
          </a:bodyPr>
          <a:lstStyle/>
          <a:p>
            <a:r>
              <a:rPr lang="en-US" sz="3000" dirty="0">
                <a:latin typeface="Times New Roman" panose="02020603050405020304" pitchFamily="18" charset="0"/>
                <a:cs typeface="Times New Roman" panose="02020603050405020304" pitchFamily="18" charset="0"/>
              </a:rPr>
              <a:t>Provider Screening</a:t>
            </a:r>
          </a:p>
        </p:txBody>
      </p:sp>
      <p:sp>
        <p:nvSpPr>
          <p:cNvPr id="3" name="Content Placeholder 2">
            <a:extLst>
              <a:ext uri="{FF2B5EF4-FFF2-40B4-BE49-F238E27FC236}">
                <a16:creationId xmlns:a16="http://schemas.microsoft.com/office/drawing/2014/main" id="{DC5467C8-638A-AD49-937B-902ED7B5F556}"/>
              </a:ext>
            </a:extLst>
          </p:cNvPr>
          <p:cNvSpPr>
            <a:spLocks noGrp="1"/>
          </p:cNvSpPr>
          <p:nvPr>
            <p:ph idx="1"/>
          </p:nvPr>
        </p:nvSpPr>
        <p:spPr>
          <a:xfrm>
            <a:off x="565150" y="1655918"/>
            <a:ext cx="7335835" cy="4431192"/>
          </a:xfrm>
        </p:spPr>
        <p:txBody>
          <a:bodyPr>
            <a:noAutofit/>
          </a:bodyPr>
          <a:lstStyle/>
          <a:p>
            <a:r>
              <a:rPr lang="en-US" sz="1800" dirty="0">
                <a:latin typeface="Times New Roman" panose="02020603050405020304" pitchFamily="18" charset="0"/>
                <a:cs typeface="Times New Roman" panose="02020603050405020304" pitchFamily="18" charset="0"/>
              </a:rPr>
              <a:t>Screening is most frequently done at a patient’s initial appointment. Community midwives have the unique opportunity to observe interpersonal relationships over time. (</a:t>
            </a:r>
            <a:r>
              <a:rPr lang="en-US" sz="1800" dirty="0" err="1">
                <a:latin typeface="Times New Roman" panose="02020603050405020304" pitchFamily="18" charset="0"/>
                <a:cs typeface="Times New Roman" panose="02020603050405020304" pitchFamily="18" charset="0"/>
              </a:rPr>
              <a:t>Mezey</a:t>
            </a:r>
            <a:r>
              <a:rPr lang="en-US" sz="1800" dirty="0">
                <a:latin typeface="Times New Roman" panose="02020603050405020304" pitchFamily="18" charset="0"/>
                <a:cs typeface="Times New Roman" panose="02020603050405020304" pitchFamily="18" charset="0"/>
              </a:rPr>
              <a:t> et al., 2003, p. 748)</a:t>
            </a:r>
          </a:p>
          <a:p>
            <a:r>
              <a:rPr lang="en-US" sz="1800" dirty="0">
                <a:latin typeface="Times New Roman" panose="02020603050405020304" pitchFamily="18" charset="0"/>
                <a:cs typeface="Times New Roman" panose="02020603050405020304" pitchFamily="18" charset="0"/>
              </a:rPr>
              <a:t>Women in abusive relationships were found to welcome the chance to acknowledge and discuss their situation in confidence. (</a:t>
            </a:r>
            <a:r>
              <a:rPr lang="en-US" sz="1800" dirty="0" err="1">
                <a:latin typeface="Times New Roman" panose="02020603050405020304" pitchFamily="18" charset="0"/>
                <a:cs typeface="Times New Roman" panose="02020603050405020304" pitchFamily="18" charset="0"/>
              </a:rPr>
              <a:t>Mezey</a:t>
            </a:r>
            <a:r>
              <a:rPr lang="en-US" sz="1800" dirty="0">
                <a:latin typeface="Times New Roman" panose="02020603050405020304" pitchFamily="18" charset="0"/>
                <a:cs typeface="Times New Roman" panose="02020603050405020304" pitchFamily="18" charset="0"/>
              </a:rPr>
              <a:t> et al., 2003, p. 747)</a:t>
            </a:r>
          </a:p>
          <a:p>
            <a:r>
              <a:rPr lang="en-US" sz="1800" dirty="0">
                <a:latin typeface="Times New Roman" panose="02020603050405020304" pitchFamily="18" charset="0"/>
                <a:cs typeface="Times New Roman" panose="02020603050405020304" pitchFamily="18" charset="0"/>
              </a:rPr>
              <a:t>It was found acceptable and worthwhile by women to be routinely screened at antenatal hospital appointments. (</a:t>
            </a:r>
            <a:r>
              <a:rPr lang="en-US" sz="1800" dirty="0" err="1">
                <a:latin typeface="Times New Roman" panose="02020603050405020304" pitchFamily="18" charset="0"/>
                <a:cs typeface="Times New Roman" panose="02020603050405020304" pitchFamily="18" charset="0"/>
              </a:rPr>
              <a:t>Mezey</a:t>
            </a:r>
            <a:r>
              <a:rPr lang="en-US" sz="1800" dirty="0">
                <a:latin typeface="Times New Roman" panose="02020603050405020304" pitchFamily="18" charset="0"/>
                <a:cs typeface="Times New Roman" panose="02020603050405020304" pitchFamily="18" charset="0"/>
              </a:rPr>
              <a:t> et al., 2003, p. 747)</a:t>
            </a:r>
            <a:endParaRPr lang="en-US" sz="1800" dirty="0"/>
          </a:p>
          <a:p>
            <a:r>
              <a:rPr lang="en-US" sz="1800" dirty="0">
                <a:latin typeface="Times New Roman" panose="02020603050405020304" pitchFamily="18" charset="0"/>
                <a:cs typeface="Times New Roman" panose="02020603050405020304" pitchFamily="18" charset="0"/>
              </a:rPr>
              <a:t>While health and social care providers are known to be integral in identifying domestic violence victims, there are road blocks to intervention because of personal biases. (</a:t>
            </a:r>
            <a:r>
              <a:rPr lang="en-US" sz="1800" dirty="0" err="1">
                <a:latin typeface="Times New Roman" panose="02020603050405020304" pitchFamily="18" charset="0"/>
                <a:cs typeface="Times New Roman" panose="02020603050405020304" pitchFamily="18" charset="0"/>
              </a:rPr>
              <a:t>Mezey</a:t>
            </a:r>
            <a:r>
              <a:rPr lang="en-US" sz="1800" dirty="0">
                <a:latin typeface="Times New Roman" panose="02020603050405020304" pitchFamily="18" charset="0"/>
                <a:cs typeface="Times New Roman" panose="02020603050405020304" pitchFamily="18" charset="0"/>
              </a:rPr>
              <a:t> et al., 2003, p. 749)</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4" name="Audio Recording Mar 8, 2022 at 2:31:45 PM" descr="Audio Recording Mar 8, 2022 at 2:31:45 PM">
            <a:hlinkClick r:id="" action="ppaction://media"/>
            <a:extLst>
              <a:ext uri="{FF2B5EF4-FFF2-40B4-BE49-F238E27FC236}">
                <a16:creationId xmlns:a16="http://schemas.microsoft.com/office/drawing/2014/main" id="{7830A738-7BAB-6041-8AC9-6FD3C2AD5C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55564" y="1048327"/>
            <a:ext cx="812800" cy="812800"/>
          </a:xfrm>
          <a:prstGeom prst="rect">
            <a:avLst/>
          </a:prstGeom>
        </p:spPr>
      </p:pic>
    </p:spTree>
    <p:extLst>
      <p:ext uri="{BB962C8B-B14F-4D97-AF65-F5344CB8AC3E}">
        <p14:creationId xmlns:p14="http://schemas.microsoft.com/office/powerpoint/2010/main" val="263572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4"/>
            <a:extLst>
              <a:ext uri="{FF2B5EF4-FFF2-40B4-BE49-F238E27FC236}">
                <a16:creationId xmlns:a16="http://schemas.microsoft.com/office/drawing/2014/main" id="{934D9108-D2A1-E04F-B77B-E3438A7941AA}"/>
              </a:ext>
            </a:extLst>
          </p:cNvPr>
          <p:cNvPicPr>
            <a:picLocks noGrp="1" noChangeAspect="1"/>
          </p:cNvPicPr>
          <p:nvPr>
            <p:ph idx="1"/>
          </p:nvPr>
        </p:nvPicPr>
        <p:blipFill>
          <a:blip r:embed="rId5"/>
          <a:stretch>
            <a:fillRect/>
          </a:stretch>
        </p:blipFill>
        <p:spPr>
          <a:xfrm>
            <a:off x="436923" y="750236"/>
            <a:ext cx="9524495" cy="5357528"/>
          </a:xfrm>
        </p:spPr>
      </p:pic>
      <p:sp>
        <p:nvSpPr>
          <p:cNvPr id="7" name="TextBox 6">
            <a:extLst>
              <a:ext uri="{FF2B5EF4-FFF2-40B4-BE49-F238E27FC236}">
                <a16:creationId xmlns:a16="http://schemas.microsoft.com/office/drawing/2014/main" id="{FC5A361A-7D39-3F41-8872-C182096B7801}"/>
              </a:ext>
            </a:extLst>
          </p:cNvPr>
          <p:cNvSpPr txBox="1"/>
          <p:nvPr/>
        </p:nvSpPr>
        <p:spPr>
          <a:xfrm>
            <a:off x="886692" y="1274618"/>
            <a:ext cx="3976254" cy="3970318"/>
          </a:xfrm>
          <a:prstGeom prst="rect">
            <a:avLst/>
          </a:prstGeom>
          <a:noFill/>
        </p:spPr>
        <p:txBody>
          <a:bodyPr wrap="square" rtlCol="0">
            <a:spAutoFit/>
          </a:bodyPr>
          <a:lstStyle/>
          <a:p>
            <a:r>
              <a:rPr lang="en-US" i="1" dirty="0">
                <a:solidFill>
                  <a:schemeClr val="bg1"/>
                </a:solidFill>
                <a:latin typeface="Times New Roman" panose="02020603050405020304" pitchFamily="18" charset="0"/>
                <a:cs typeface="Times New Roman" panose="02020603050405020304" pitchFamily="18" charset="0"/>
              </a:rPr>
              <a:t>"My husband beat me during each pregnancy. He threw away the vitamins, tore up the prescriptions, and would not let me return to the clinic. He said I did not need the vitamins and medicine for the infections. I was too scared to go to the emergency room. I knew the doctor or nurse would look at me and think: why does she stay? When he shot me during the last pregnancy, I knew I had to leave.”</a:t>
            </a:r>
          </a:p>
          <a:p>
            <a:r>
              <a:rPr lang="en-US" dirty="0">
                <a:solidFill>
                  <a:schemeClr val="bg1"/>
                </a:solidFill>
                <a:latin typeface="Times New Roman" panose="02020603050405020304" pitchFamily="18" charset="0"/>
                <a:cs typeface="Times New Roman" panose="02020603050405020304" pitchFamily="18" charset="0"/>
              </a:rPr>
              <a:t>- 33-year-old mother with three children</a:t>
            </a:r>
          </a:p>
          <a:p>
            <a:r>
              <a:rPr lang="en-US" dirty="0">
                <a:solidFill>
                  <a:schemeClr val="bg1"/>
                </a:solidFill>
                <a:latin typeface="Times New Roman" panose="02020603050405020304" pitchFamily="18" charset="0"/>
                <a:cs typeface="Times New Roman" panose="02020603050405020304" pitchFamily="18" charset="0"/>
              </a:rPr>
              <a:t>(McFarlane et al., 2002, p. 29)</a:t>
            </a:r>
          </a:p>
          <a:p>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482180D-1DC3-184D-AB13-4D252E8B52D5}"/>
              </a:ext>
            </a:extLst>
          </p:cNvPr>
          <p:cNvSpPr txBox="1"/>
          <p:nvPr/>
        </p:nvSpPr>
        <p:spPr>
          <a:xfrm>
            <a:off x="7245926" y="6107764"/>
            <a:ext cx="310341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Figure 2: Pregnant IPV (Lee, 2018)</a:t>
            </a:r>
          </a:p>
        </p:txBody>
      </p:sp>
      <p:pic>
        <p:nvPicPr>
          <p:cNvPr id="9" name="Audio Recording Mar 8, 2022 at 2:32:26 PM" descr="Audio Recording Mar 8, 2022 at 2:32:26 PM">
            <a:hlinkClick r:id="" action="ppaction://media"/>
            <a:extLst>
              <a:ext uri="{FF2B5EF4-FFF2-40B4-BE49-F238E27FC236}">
                <a16:creationId xmlns:a16="http://schemas.microsoft.com/office/drawing/2014/main" id="{C877A8D8-427A-FF48-8A96-068B70BE4D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92508" y="999836"/>
            <a:ext cx="812800" cy="812800"/>
          </a:xfrm>
          <a:prstGeom prst="rect">
            <a:avLst/>
          </a:prstGeom>
        </p:spPr>
      </p:pic>
    </p:spTree>
    <p:extLst>
      <p:ext uri="{BB962C8B-B14F-4D97-AF65-F5344CB8AC3E}">
        <p14:creationId xmlns:p14="http://schemas.microsoft.com/office/powerpoint/2010/main" val="20020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8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F78E-C677-4B4F-9405-69A4DF0EA0E8}"/>
              </a:ext>
            </a:extLst>
          </p:cNvPr>
          <p:cNvSpPr>
            <a:spLocks noGrp="1"/>
          </p:cNvSpPr>
          <p:nvPr>
            <p:ph type="title"/>
          </p:nvPr>
        </p:nvSpPr>
        <p:spPr>
          <a:xfrm>
            <a:off x="565150" y="523771"/>
            <a:ext cx="3812886" cy="573001"/>
          </a:xfrm>
        </p:spPr>
        <p:txBody>
          <a:bodyPr>
            <a:normAutofit/>
          </a:bodyPr>
          <a:lstStyle/>
          <a:p>
            <a:r>
              <a:rPr lang="en-US" sz="3000" dirty="0">
                <a:latin typeface="Times New Roman" panose="02020603050405020304" pitchFamily="18" charset="0"/>
                <a:cs typeface="Times New Roman" panose="02020603050405020304" pitchFamily="18" charset="0"/>
              </a:rPr>
              <a:t>Effects on Pregnancy</a:t>
            </a:r>
          </a:p>
        </p:txBody>
      </p:sp>
      <p:sp>
        <p:nvSpPr>
          <p:cNvPr id="3" name="Content Placeholder 2">
            <a:extLst>
              <a:ext uri="{FF2B5EF4-FFF2-40B4-BE49-F238E27FC236}">
                <a16:creationId xmlns:a16="http://schemas.microsoft.com/office/drawing/2014/main" id="{CBCFD6B9-5028-B244-943B-1C78F25F1699}"/>
              </a:ext>
            </a:extLst>
          </p:cNvPr>
          <p:cNvSpPr>
            <a:spLocks noGrp="1"/>
          </p:cNvSpPr>
          <p:nvPr>
            <p:ph idx="1"/>
          </p:nvPr>
        </p:nvSpPr>
        <p:spPr>
          <a:xfrm>
            <a:off x="496815" y="1185694"/>
            <a:ext cx="8356239" cy="4868741"/>
          </a:xfrm>
        </p:spPr>
        <p:txBody>
          <a:bodyPr>
            <a:noAutofit/>
          </a:bodyPr>
          <a:lstStyle/>
          <a:p>
            <a:r>
              <a:rPr lang="en-US" sz="1600" dirty="0">
                <a:latin typeface="Times New Roman" panose="02020603050405020304" pitchFamily="18" charset="0"/>
                <a:cs typeface="Times New Roman" panose="02020603050405020304" pitchFamily="18" charset="0"/>
              </a:rPr>
              <a:t>IPV victims in pregnancy are far more likely to have STIs, bleeding, mood disorders, inadequate prenatal care, alcohol, drug and tobacco use, accidental pregnancy and poor nutrition. (Valladares et al., 2002, p. 704)</a:t>
            </a:r>
          </a:p>
          <a:p>
            <a:r>
              <a:rPr lang="en-US" sz="1600" dirty="0">
                <a:latin typeface="Times New Roman" panose="02020603050405020304" pitchFamily="18" charset="0"/>
                <a:cs typeface="Times New Roman" panose="02020603050405020304" pitchFamily="18" charset="0"/>
              </a:rPr>
              <a:t>Abused women experience frequent perceived stress during pregnancy. (Valladares et al., 2002, p. 702)</a:t>
            </a:r>
          </a:p>
          <a:p>
            <a:r>
              <a:rPr lang="en-US" sz="1600" dirty="0">
                <a:latin typeface="Times New Roman" panose="02020603050405020304" pitchFamily="18" charset="0"/>
                <a:cs typeface="Times New Roman" panose="02020603050405020304" pitchFamily="18" charset="0"/>
              </a:rPr>
              <a:t>Victims are 3x more likely to face injury and homicide. Homicide is the leading cause of death of pregnant women and most are committed by intimate partners. (Valladares et al., 2002, p. 702)</a:t>
            </a:r>
          </a:p>
          <a:p>
            <a:r>
              <a:rPr lang="en-US" sz="1600" dirty="0">
                <a:latin typeface="Times New Roman" panose="02020603050405020304" pitchFamily="18" charset="0"/>
                <a:cs typeface="Times New Roman" panose="02020603050405020304" pitchFamily="18" charset="0"/>
              </a:rPr>
              <a:t>2.9 women per 100,000 live births were reported in pregnancy-associated homicide. 1/3 of these deaths occurred within the first year postpartum, exceeding the number of deaths by obstetric complications. (McFarlane et al., 2014, p. 83)</a:t>
            </a:r>
          </a:p>
          <a:p>
            <a:r>
              <a:rPr lang="en-US" sz="1600" dirty="0">
                <a:latin typeface="Times New Roman" panose="02020603050405020304" pitchFamily="18" charset="0"/>
                <a:cs typeface="Times New Roman" panose="02020603050405020304" pitchFamily="18" charset="0"/>
              </a:rPr>
              <a:t>Pregnant victims indicated in studies that they experience much more severe abuse than non pregnant victims including threats, physical and sexual abuse. They are also more at risk of murder and have higher levels of PTSD. (McFarlane et al., 2014, p. 83)</a:t>
            </a:r>
          </a:p>
          <a:p>
            <a:r>
              <a:rPr lang="en-US" sz="1600" dirty="0">
                <a:latin typeface="Times New Roman" panose="02020603050405020304" pitchFamily="18" charset="0"/>
                <a:cs typeface="Times New Roman" panose="02020603050405020304" pitchFamily="18" charset="0"/>
              </a:rPr>
              <a:t>Abused women are unlikely to receive prenatal care until their third trimester, if ever. (Fernandez &amp; Krueger, 1999, p. 254)</a:t>
            </a:r>
          </a:p>
          <a:p>
            <a:r>
              <a:rPr lang="en-US" sz="1600" dirty="0">
                <a:latin typeface="Times New Roman" panose="02020603050405020304" pitchFamily="18" charset="0"/>
                <a:cs typeface="Times New Roman" panose="02020603050405020304" pitchFamily="18" charset="0"/>
              </a:rPr>
              <a:t>Pregnant victims are more likely to have miscarriages, stillbirths, preterm delivery or low birth weight babies. (</a:t>
            </a:r>
            <a:r>
              <a:rPr lang="en-US" sz="1600" dirty="0" err="1">
                <a:latin typeface="Times New Roman" panose="02020603050405020304" pitchFamily="18" charset="0"/>
                <a:cs typeface="Times New Roman" panose="02020603050405020304" pitchFamily="18" charset="0"/>
              </a:rPr>
              <a:t>Mezey</a:t>
            </a:r>
            <a:r>
              <a:rPr lang="en-US" sz="1600" dirty="0">
                <a:latin typeface="Times New Roman" panose="02020603050405020304" pitchFamily="18" charset="0"/>
                <a:cs typeface="Times New Roman" panose="02020603050405020304" pitchFamily="18" charset="0"/>
              </a:rPr>
              <a:t> et al., 2003, p. 750)</a:t>
            </a:r>
          </a:p>
        </p:txBody>
      </p:sp>
      <p:pic>
        <p:nvPicPr>
          <p:cNvPr id="4" name="Audio Recording Mar 8, 2022 at 2:38:51 PM" descr="Audio Recording Mar 8, 2022 at 2:38:51 PM">
            <a:hlinkClick r:id="" action="ppaction://media"/>
            <a:extLst>
              <a:ext uri="{FF2B5EF4-FFF2-40B4-BE49-F238E27FC236}">
                <a16:creationId xmlns:a16="http://schemas.microsoft.com/office/drawing/2014/main" id="{E76EE6F8-8FE7-5643-A2FF-3C27578F8E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55564" y="958226"/>
            <a:ext cx="812800" cy="812800"/>
          </a:xfrm>
          <a:prstGeom prst="rect">
            <a:avLst/>
          </a:prstGeom>
        </p:spPr>
      </p:pic>
    </p:spTree>
    <p:extLst>
      <p:ext uri="{BB962C8B-B14F-4D97-AF65-F5344CB8AC3E}">
        <p14:creationId xmlns:p14="http://schemas.microsoft.com/office/powerpoint/2010/main" val="3335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8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4A11-B299-0345-8E30-BC7455F13717}"/>
              </a:ext>
            </a:extLst>
          </p:cNvPr>
          <p:cNvSpPr>
            <a:spLocks noGrp="1"/>
          </p:cNvSpPr>
          <p:nvPr>
            <p:ph type="title"/>
          </p:nvPr>
        </p:nvSpPr>
        <p:spPr>
          <a:xfrm>
            <a:off x="689841" y="537626"/>
            <a:ext cx="5087504" cy="559146"/>
          </a:xfrm>
        </p:spPr>
        <p:txBody>
          <a:bodyPr>
            <a:noAutofit/>
          </a:bodyPr>
          <a:lstStyle/>
          <a:p>
            <a:r>
              <a:rPr lang="en-US" sz="3000" dirty="0">
                <a:latin typeface="Times New Roman" panose="02020603050405020304" pitchFamily="18" charset="0"/>
                <a:cs typeface="Times New Roman" panose="02020603050405020304" pitchFamily="18" charset="0"/>
              </a:rPr>
              <a:t>Children Raised in Violence</a:t>
            </a:r>
          </a:p>
        </p:txBody>
      </p:sp>
      <p:sp>
        <p:nvSpPr>
          <p:cNvPr id="3" name="Content Placeholder 2">
            <a:extLst>
              <a:ext uri="{FF2B5EF4-FFF2-40B4-BE49-F238E27FC236}">
                <a16:creationId xmlns:a16="http://schemas.microsoft.com/office/drawing/2014/main" id="{B076C212-CAEB-D84D-B3F7-1A8072E22A60}"/>
              </a:ext>
            </a:extLst>
          </p:cNvPr>
          <p:cNvSpPr>
            <a:spLocks noGrp="1"/>
          </p:cNvSpPr>
          <p:nvPr>
            <p:ph idx="1"/>
          </p:nvPr>
        </p:nvSpPr>
        <p:spPr>
          <a:xfrm>
            <a:off x="689841" y="1376564"/>
            <a:ext cx="9105323" cy="4943810"/>
          </a:xfrm>
        </p:spPr>
        <p:txBody>
          <a:bodyPr>
            <a:noAutofit/>
          </a:bodyPr>
          <a:lstStyle/>
          <a:p>
            <a:r>
              <a:rPr lang="en-US" sz="1800" dirty="0">
                <a:latin typeface="Times New Roman" panose="02020603050405020304" pitchFamily="18" charset="0"/>
                <a:cs typeface="Times New Roman" panose="02020603050405020304" pitchFamily="18" charset="0"/>
              </a:rPr>
              <a:t>Witnessing their mother’s abuse contributes to children displaying mental health, behavioral, functional and academic troubles. They also have more psychological and behavioral problems than children who do not see domestic violence. (McFarlane et al., 2014, p. 83)</a:t>
            </a:r>
          </a:p>
          <a:p>
            <a:r>
              <a:rPr lang="en-US" sz="1800" dirty="0">
                <a:latin typeface="Times New Roman" panose="02020603050405020304" pitchFamily="18" charset="0"/>
                <a:cs typeface="Times New Roman" panose="02020603050405020304" pitchFamily="18" charset="0"/>
              </a:rPr>
              <a:t>Children report home violence more frequently than women. (McFarlane et al., 2002, p.30)</a:t>
            </a:r>
          </a:p>
          <a:p>
            <a:r>
              <a:rPr lang="en-US" sz="1800" dirty="0">
                <a:latin typeface="Times New Roman" panose="02020603050405020304" pitchFamily="18" charset="0"/>
                <a:cs typeface="Times New Roman" panose="02020603050405020304" pitchFamily="18" charset="0"/>
              </a:rPr>
              <a:t>Women who experience prenatal violence experience PTSD and postpartum depression for as long as 24 months after delivery. (McFarlane et al., 2014, p. 83)</a:t>
            </a:r>
          </a:p>
          <a:p>
            <a:r>
              <a:rPr lang="en-US" sz="1800" dirty="0">
                <a:latin typeface="Times New Roman" panose="02020603050405020304" pitchFamily="18" charset="0"/>
                <a:cs typeface="Times New Roman" panose="02020603050405020304" pitchFamily="18" charset="0"/>
              </a:rPr>
              <a:t>IPV can negatively affect pregnancy, the birth experience and mothers’ ability to bond with baby. (Bianchi et al., 2014, p. 89)</a:t>
            </a:r>
          </a:p>
          <a:p>
            <a:r>
              <a:rPr lang="en-US" sz="1800" dirty="0">
                <a:latin typeface="Times New Roman" panose="02020603050405020304" pitchFamily="18" charset="0"/>
                <a:cs typeface="Times New Roman" panose="02020603050405020304" pitchFamily="18" charset="0"/>
              </a:rPr>
              <a:t>Women who reported violence during pregnancy were found to experience continued violence that did not stabilize until 4 months after pregnancy. For those facing severe violence (threats of homicide) it did not stabilize for 8 months after pregnancy. (McFarlane et al., 2014, p. 83)</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4" name="Audio Recording Mar 8, 2022 at 2:40:05 PM" descr="Audio Recording Mar 8, 2022 at 2:40:05 PM">
            <a:hlinkClick r:id="" action="ppaction://media"/>
            <a:extLst>
              <a:ext uri="{FF2B5EF4-FFF2-40B4-BE49-F238E27FC236}">
                <a16:creationId xmlns:a16="http://schemas.microsoft.com/office/drawing/2014/main" id="{758A1BD7-4303-4548-80DF-02F62FF430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55563" y="1034427"/>
            <a:ext cx="812800" cy="812800"/>
          </a:xfrm>
          <a:prstGeom prst="rect">
            <a:avLst/>
          </a:prstGeom>
        </p:spPr>
      </p:pic>
    </p:spTree>
    <p:extLst>
      <p:ext uri="{BB962C8B-B14F-4D97-AF65-F5344CB8AC3E}">
        <p14:creationId xmlns:p14="http://schemas.microsoft.com/office/powerpoint/2010/main" val="37127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B1C1A3C-96BC-C747-B18A-03BAA6EACCD7}"/>
              </a:ext>
            </a:extLst>
          </p:cNvPr>
          <p:cNvGraphicFramePr>
            <a:graphicFrameLocks noGrp="1"/>
          </p:cNvGraphicFramePr>
          <p:nvPr>
            <p:ph idx="1"/>
            <p:extLst>
              <p:ext uri="{D42A27DB-BD31-4B8C-83A1-F6EECF244321}">
                <p14:modId xmlns:p14="http://schemas.microsoft.com/office/powerpoint/2010/main" val="1569524606"/>
              </p:ext>
            </p:extLst>
          </p:nvPr>
        </p:nvGraphicFramePr>
        <p:xfrm>
          <a:off x="0" y="867135"/>
          <a:ext cx="8315614" cy="5123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Audio Recording Mar 8, 2022 at 2:41:10 PM" descr="Audio Recording Mar 8, 2022 at 2:41:10 PM">
            <a:hlinkClick r:id="" action="ppaction://media"/>
            <a:extLst>
              <a:ext uri="{FF2B5EF4-FFF2-40B4-BE49-F238E27FC236}">
                <a16:creationId xmlns:a16="http://schemas.microsoft.com/office/drawing/2014/main" id="{D579DF8B-2BE6-C749-9222-25DDE09AB4F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400145" y="915626"/>
            <a:ext cx="812800" cy="812800"/>
          </a:xfrm>
          <a:prstGeom prst="rect">
            <a:avLst/>
          </a:prstGeom>
        </p:spPr>
      </p:pic>
    </p:spTree>
    <p:extLst>
      <p:ext uri="{BB962C8B-B14F-4D97-AF65-F5344CB8AC3E}">
        <p14:creationId xmlns:p14="http://schemas.microsoft.com/office/powerpoint/2010/main" val="21217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0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PunchcardVTI">
  <a:themeElements>
    <a:clrScheme name="AnalogousFromRegularSeedLeftStep">
      <a:dk1>
        <a:srgbClr val="000000"/>
      </a:dk1>
      <a:lt1>
        <a:srgbClr val="FFFFFF"/>
      </a:lt1>
      <a:dk2>
        <a:srgbClr val="301B2B"/>
      </a:dk2>
      <a:lt2>
        <a:srgbClr val="F0F1F3"/>
      </a:lt2>
      <a:accent1>
        <a:srgbClr val="B1A11F"/>
      </a:accent1>
      <a:accent2>
        <a:srgbClr val="D57117"/>
      </a:accent2>
      <a:accent3>
        <a:srgbClr val="E73429"/>
      </a:accent3>
      <a:accent4>
        <a:srgbClr val="D5175B"/>
      </a:accent4>
      <a:accent5>
        <a:srgbClr val="E729BC"/>
      </a:accent5>
      <a:accent6>
        <a:srgbClr val="B117D5"/>
      </a:accent6>
      <a:hlink>
        <a:srgbClr val="5763C7"/>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3644</TotalTime>
  <Words>1905</Words>
  <Application>Microsoft Macintosh PowerPoint</Application>
  <PresentationFormat>Widescreen</PresentationFormat>
  <Paragraphs>64</Paragraphs>
  <Slides>11</Slides>
  <Notes>0</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Neue Haas Grotesk Text Pro</vt:lpstr>
      <vt:lpstr>Times New Roman</vt:lpstr>
      <vt:lpstr>PunchcardVTI</vt:lpstr>
      <vt:lpstr>Interpersonal Violence (IPV) &amp; Pregnancy: Providers are Necessary in Early Intervention</vt:lpstr>
      <vt:lpstr>PowerPoint Presentation</vt:lpstr>
      <vt:lpstr>Impact of Interpersonal Violence (IPV)</vt:lpstr>
      <vt:lpstr>PowerPoint Presentation</vt:lpstr>
      <vt:lpstr>Provider Screening</vt:lpstr>
      <vt:lpstr>PowerPoint Presentation</vt:lpstr>
      <vt:lpstr>Effects on Pregnancy</vt:lpstr>
      <vt:lpstr>Children Raised in Violence</vt:lpstr>
      <vt:lpstr>PowerPoint Presentation</vt:lpstr>
      <vt:lpstr>Intervention to Save Lives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Pregnancy and Domestic Violence: perinatal identification and support </dc:title>
  <dc:creator>Brianna Grocholski</dc:creator>
  <cp:lastModifiedBy>Brianna Grocholski</cp:lastModifiedBy>
  <cp:revision>35</cp:revision>
  <dcterms:created xsi:type="dcterms:W3CDTF">2022-03-06T07:00:03Z</dcterms:created>
  <dcterms:modified xsi:type="dcterms:W3CDTF">2022-03-08T19:44:03Z</dcterms:modified>
</cp:coreProperties>
</file>