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8"/>
  </p:normalViewPr>
  <p:slideViewPr>
    <p:cSldViewPr snapToGrid="0" snapToObjects="1">
      <p:cViewPr>
        <p:scale>
          <a:sx n="102" d="100"/>
          <a:sy n="102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0367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0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9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7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485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3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7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16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4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5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4/16/22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1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illiummidwiferyservices.com/pdf/herbs-vitamins-in-pregnancy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ubmed.ncbi.nlm.nih.gov/17467597/" TargetMode="External"/><Relationship Id="rId4" Type="http://schemas.openxmlformats.org/officeDocument/2006/relationships/hyperlink" Target="https://resilientbirthbotanicals.com/2020/04/16/the-use-of-red-raspberry-leaf-in-pregnanc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op view of leaves on a pink surface">
            <a:extLst>
              <a:ext uri="{FF2B5EF4-FFF2-40B4-BE49-F238E27FC236}">
                <a16:creationId xmlns:a16="http://schemas.microsoft.com/office/drawing/2014/main" id="{8CF31F61-1FEC-A120-965B-A388D971E2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7865" b="7865"/>
          <a:stretch/>
        </p:blipFill>
        <p:spPr>
          <a:xfrm>
            <a:off x="2" y="1"/>
            <a:ext cx="12191997" cy="6857999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85AEFF94-0E7F-40D2-BB64-2466E9D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612A7-93AF-F489-C9B0-B375A7732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963" y="472322"/>
            <a:ext cx="5476035" cy="979487"/>
          </a:xfrm>
        </p:spPr>
        <p:txBody>
          <a:bodyPr>
            <a:normAutofit fontScale="90000"/>
          </a:bodyPr>
          <a:lstStyle/>
          <a:p>
            <a:r>
              <a:rPr lang="en-US" dirty="0"/>
              <a:t>Herbal Remedies: the childbirth year</a:t>
            </a:r>
            <a:br>
              <a:rPr lang="en-US" dirty="0"/>
            </a:br>
            <a:r>
              <a:rPr lang="en-US" sz="1600" dirty="0" err="1"/>
              <a:t>Bri</a:t>
            </a:r>
            <a:r>
              <a:rPr lang="en-US" sz="1600" dirty="0"/>
              <a:t> Grocholski</a:t>
            </a:r>
            <a:br>
              <a:rPr lang="en-US" sz="1600" dirty="0"/>
            </a:br>
            <a:r>
              <a:rPr lang="en-US" sz="1600" dirty="0"/>
              <a:t>April 15, 2022</a:t>
            </a:r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06FD63-63B5-4FE3-A87F-05F94B21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37480"/>
            <a:ext cx="867485" cy="115439"/>
            <a:chOff x="8910933" y="1861308"/>
            <a:chExt cx="867485" cy="115439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A86DBE9-D336-44D1-92FA-BA402C628C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46B389-851B-469E-BEE7-92EA81669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23CA0E-FA7F-4ACA-9F3B-4FEBC353A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E05B58A-471D-8B8A-792A-10D7D371D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434630"/>
              </p:ext>
            </p:extLst>
          </p:nvPr>
        </p:nvGraphicFramePr>
        <p:xfrm>
          <a:off x="164704" y="846280"/>
          <a:ext cx="7388490" cy="558625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63471">
                  <a:extLst>
                    <a:ext uri="{9D8B030D-6E8A-4147-A177-3AD203B41FA5}">
                      <a16:colId xmlns:a16="http://schemas.microsoft.com/office/drawing/2014/main" val="4117609171"/>
                    </a:ext>
                  </a:extLst>
                </a:gridCol>
                <a:gridCol w="1591925">
                  <a:extLst>
                    <a:ext uri="{9D8B030D-6E8A-4147-A177-3AD203B41FA5}">
                      <a16:colId xmlns:a16="http://schemas.microsoft.com/office/drawing/2014/main" val="2440623515"/>
                    </a:ext>
                  </a:extLst>
                </a:gridCol>
                <a:gridCol w="1699329">
                  <a:extLst>
                    <a:ext uri="{9D8B030D-6E8A-4147-A177-3AD203B41FA5}">
                      <a16:colId xmlns:a16="http://schemas.microsoft.com/office/drawing/2014/main" val="1153437081"/>
                    </a:ext>
                  </a:extLst>
                </a:gridCol>
                <a:gridCol w="1606423">
                  <a:extLst>
                    <a:ext uri="{9D8B030D-6E8A-4147-A177-3AD203B41FA5}">
                      <a16:colId xmlns:a16="http://schemas.microsoft.com/office/drawing/2014/main" val="4218414684"/>
                    </a:ext>
                  </a:extLst>
                </a:gridCol>
                <a:gridCol w="1127342">
                  <a:extLst>
                    <a:ext uri="{9D8B030D-6E8A-4147-A177-3AD203B41FA5}">
                      <a16:colId xmlns:a16="http://schemas.microsoft.com/office/drawing/2014/main" val="1557148545"/>
                    </a:ext>
                  </a:extLst>
                </a:gridCol>
              </a:tblGrid>
              <a:tr h="343693">
                <a:tc>
                  <a:txBody>
                    <a:bodyPr/>
                    <a:lstStyle/>
                    <a:p>
                      <a:r>
                        <a:rPr lang="en-US" sz="1400" i="1" dirty="0"/>
                        <a:t>Herbal Remedy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Potential 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Contraindications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729124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 dirty="0"/>
                        <a:t>Red raspberry leaf (</a:t>
                      </a:r>
                      <a:r>
                        <a:rPr lang="en-US" sz="1400" i="1" dirty="0"/>
                        <a:t>Rubus </a:t>
                      </a:r>
                      <a:r>
                        <a:rPr lang="en-US" sz="1400" i="1" dirty="0" err="1"/>
                        <a:t>idaeus</a:t>
                      </a:r>
                      <a:r>
                        <a:rPr lang="en-US" sz="1400" i="1" dirty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Rich in minerals &amp; vitamins, tones uterus, astringent for diarrhea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Can interfere with digestion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1.5-5g daily in tea or infusion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pregnancy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777780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/>
                        <a:t>Echinachea (</a:t>
                      </a:r>
                      <a:r>
                        <a:rPr lang="en-US" sz="1400" i="1"/>
                        <a:t>Echinachea purpurea)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Supports immune system, colds &amp; flu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Safe in pregnancy, may cause skin irritation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5-20mL tincture for 5-7 days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pregnancy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7808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 dirty="0"/>
                        <a:t>Ginger (</a:t>
                      </a:r>
                      <a:r>
                        <a:rPr lang="en-US" sz="1400" i="1" dirty="0" err="1"/>
                        <a:t>Zinzibar</a:t>
                      </a:r>
                      <a:r>
                        <a:rPr lang="en-US" sz="1400" i="1" dirty="0"/>
                        <a:t> officinalis)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Anti-nausea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No known side effects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Up to 1g daily in powder or infusion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pregnancy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746972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 dirty="0"/>
                        <a:t>Blue &amp; Black cohosh (</a:t>
                      </a:r>
                      <a:r>
                        <a:rPr lang="en-US" sz="1400" i="1" dirty="0" err="1"/>
                        <a:t>Caulophyllum</a:t>
                      </a:r>
                      <a:r>
                        <a:rPr lang="en-US" sz="1400" i="1" dirty="0"/>
                        <a:t> </a:t>
                      </a:r>
                      <a:r>
                        <a:rPr lang="en-US" sz="1400" i="1" dirty="0" err="1"/>
                        <a:t>thalictroides</a:t>
                      </a:r>
                      <a:r>
                        <a:rPr lang="en-US" sz="1400" i="0" dirty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Induce labor, laxative, cramps, sore throat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to be used in early pregnancy, not for those with hormonal or bleeding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5-10 drops tincture in tea after 37 weeks or 15-25 drops under tongue for rapid onset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274503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 dirty="0"/>
                        <a:t>Evening Primrose Oil (</a:t>
                      </a:r>
                      <a:r>
                        <a:rPr lang="en-US" sz="1400" i="1" dirty="0"/>
                        <a:t>Oenothera </a:t>
                      </a:r>
                      <a:r>
                        <a:rPr lang="en-US" sz="1400" i="1" dirty="0" err="1"/>
                        <a:t>biennis</a:t>
                      </a:r>
                      <a:r>
                        <a:rPr lang="en-US" sz="1400" i="1" dirty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Cervical ripening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 not use if there is a bleeding 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3-6 capsules orally or rubbed directly on cervix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090619"/>
                  </a:ext>
                </a:extLst>
              </a:tr>
              <a:tr h="624280">
                <a:tc>
                  <a:txBody>
                    <a:bodyPr/>
                    <a:lstStyle/>
                    <a:p>
                      <a:r>
                        <a:rPr lang="en-US" sz="1400" dirty="0"/>
                        <a:t>Shepherd’s purse (</a:t>
                      </a:r>
                      <a:r>
                        <a:rPr lang="en-US" sz="1400" i="1" dirty="0" err="1"/>
                        <a:t>Capsella</a:t>
                      </a:r>
                      <a:r>
                        <a:rPr lang="en-US" sz="1400" i="1" dirty="0"/>
                        <a:t> bursa-pastoris)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Postpartum bleeding or hemorrhage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 cause drowsiness, shortness of breath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6-8g in tea, 1-2 cups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postpartum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30897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293BA52-6488-46E2-55AD-72EDF548CCB2}"/>
              </a:ext>
            </a:extLst>
          </p:cNvPr>
          <p:cNvSpPr txBox="1"/>
          <p:nvPr/>
        </p:nvSpPr>
        <p:spPr>
          <a:xfrm>
            <a:off x="7854340" y="1609663"/>
            <a:ext cx="365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Herbs offer many benefits that are useful in treating common pregnancy and birth-related ailments. We’ve put together this easy-to-read guide to some of the herbs we may use in your care. </a:t>
            </a:r>
          </a:p>
          <a:p>
            <a:endParaRPr lang="en-US" dirty="0"/>
          </a:p>
          <a:p>
            <a:r>
              <a:rPr lang="en-US" dirty="0"/>
              <a:t>While herbs have many benefits, it is important to respect their potency and only use them as directed by your provider. 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512DCD-E5AD-68E8-5D7A-C9AAF8357C2F}"/>
              </a:ext>
            </a:extLst>
          </p:cNvPr>
          <p:cNvSpPr txBox="1"/>
          <p:nvPr/>
        </p:nvSpPr>
        <p:spPr>
          <a:xfrm>
            <a:off x="7771336" y="4868598"/>
            <a:ext cx="426352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Sources: </a:t>
            </a:r>
          </a:p>
          <a:p>
            <a:r>
              <a:rPr lang="en-US" sz="900" dirty="0"/>
              <a:t>White, L. B. Wise use of herbs and vitamins during pregnancy. 1-10. Retrieved from </a:t>
            </a:r>
            <a:r>
              <a:rPr lang="en-US" sz="900" dirty="0">
                <a:hlinkClick r:id="rId3"/>
              </a:rPr>
              <a:t>https://www.trilliummidwiferyservices.com/pdf/herbs-vitamins-in-pregnancy.pdf</a:t>
            </a:r>
            <a:endParaRPr lang="en-US" sz="900" dirty="0"/>
          </a:p>
          <a:p>
            <a:endParaRPr lang="en-US" sz="900" dirty="0"/>
          </a:p>
          <a:p>
            <a:r>
              <a:rPr lang="en-US" sz="900" dirty="0" err="1"/>
              <a:t>Cassella</a:t>
            </a:r>
            <a:r>
              <a:rPr lang="en-US" sz="900" dirty="0"/>
              <a:t>, C. (2020, April 16). </a:t>
            </a:r>
            <a:r>
              <a:rPr lang="en-US" sz="900" i="1" dirty="0"/>
              <a:t>The use of red raspberry leaf in pregnancy.</a:t>
            </a:r>
            <a:r>
              <a:rPr lang="en-US" sz="900" dirty="0"/>
              <a:t> Resilient Birth Botanicals. </a:t>
            </a:r>
            <a:r>
              <a:rPr lang="en-US" sz="900" dirty="0">
                <a:hlinkClick r:id="rId4"/>
              </a:rPr>
              <a:t>https://resilientbirthbotanicals.com/2020/04/16/the-use-of-red-raspberry-leaf-in-pregnancy/</a:t>
            </a:r>
            <a:endParaRPr lang="en-US" sz="900" dirty="0"/>
          </a:p>
          <a:p>
            <a:endParaRPr lang="en-US" sz="900" dirty="0"/>
          </a:p>
          <a:p>
            <a:r>
              <a:rPr lang="en-US" sz="900" dirty="0" err="1"/>
              <a:t>Kistin</a:t>
            </a:r>
            <a:r>
              <a:rPr lang="en-US" sz="900" dirty="0"/>
              <a:t>, S. J. &amp; Newman, A. D. (2007). Induction of labor with homeopathy: A case report. </a:t>
            </a:r>
            <a:r>
              <a:rPr lang="en-US" sz="900" i="1" dirty="0"/>
              <a:t>Journal of Midwifery and Women’s Health, 52</a:t>
            </a:r>
            <a:r>
              <a:rPr lang="en-US" sz="900" dirty="0"/>
              <a:t>(3), 303-307. Retrieved from </a:t>
            </a:r>
            <a:r>
              <a:rPr lang="en-US" sz="900" dirty="0">
                <a:hlinkClick r:id="rId5"/>
              </a:rPr>
              <a:t>https://pubmed.ncbi.nlm.nih.gov/17467597/</a:t>
            </a:r>
            <a:r>
              <a:rPr lang="en-US" sz="900" dirty="0"/>
              <a:t>. </a:t>
            </a:r>
            <a:endParaRPr lang="en-US" sz="900" i="1" dirty="0"/>
          </a:p>
        </p:txBody>
      </p:sp>
    </p:spTree>
    <p:extLst>
      <p:ext uri="{BB962C8B-B14F-4D97-AF65-F5344CB8AC3E}">
        <p14:creationId xmlns:p14="http://schemas.microsoft.com/office/powerpoint/2010/main" val="87242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AdornVTI">
  <a:themeElements>
    <a:clrScheme name="GC1">
      <a:dk1>
        <a:sysClr val="windowText" lastClr="000000"/>
      </a:dk1>
      <a:lt1>
        <a:sysClr val="window" lastClr="FFFFFF"/>
      </a:lt1>
      <a:dk2>
        <a:srgbClr val="2C2830"/>
      </a:dk2>
      <a:lt2>
        <a:srgbClr val="E0DCE1"/>
      </a:lt2>
      <a:accent1>
        <a:srgbClr val="908193"/>
      </a:accent1>
      <a:accent2>
        <a:srgbClr val="A08889"/>
      </a:accent2>
      <a:accent3>
        <a:srgbClr val="B48C7E"/>
      </a:accent3>
      <a:accent4>
        <a:srgbClr val="809C9B"/>
      </a:accent4>
      <a:accent5>
        <a:srgbClr val="899F91"/>
      </a:accent5>
      <a:accent6>
        <a:srgbClr val="728274"/>
      </a:accent6>
      <a:hlink>
        <a:srgbClr val="837585"/>
      </a:hlink>
      <a:folHlink>
        <a:srgbClr val="677E83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373</Words>
  <Application>Microsoft Macintosh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Bembo</vt:lpstr>
      <vt:lpstr>AdornVTI</vt:lpstr>
      <vt:lpstr>Herbal Remedies: the childbirth year Bri Grocholski April 15,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Herbal Remedies: the childbirth year</dc:title>
  <dc:creator>Brianna Grocholski</dc:creator>
  <cp:lastModifiedBy>Brianna Grocholski</cp:lastModifiedBy>
  <cp:revision>5</cp:revision>
  <dcterms:created xsi:type="dcterms:W3CDTF">2022-04-16T07:26:59Z</dcterms:created>
  <dcterms:modified xsi:type="dcterms:W3CDTF">2022-04-16T08:50:05Z</dcterms:modified>
</cp:coreProperties>
</file>